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85" r:id="rId2"/>
  </p:sldMasterIdLst>
  <p:notesMasterIdLst>
    <p:notesMasterId r:id="rId76"/>
  </p:notesMasterIdLst>
  <p:handoutMasterIdLst>
    <p:handoutMasterId r:id="rId77"/>
  </p:handoutMasterIdLst>
  <p:sldIdLst>
    <p:sldId id="548" r:id="rId3"/>
    <p:sldId id="623" r:id="rId4"/>
    <p:sldId id="624" r:id="rId5"/>
    <p:sldId id="629" r:id="rId6"/>
    <p:sldId id="630" r:id="rId7"/>
    <p:sldId id="631" r:id="rId8"/>
    <p:sldId id="552" r:id="rId9"/>
    <p:sldId id="553" r:id="rId10"/>
    <p:sldId id="555" r:id="rId11"/>
    <p:sldId id="616" r:id="rId12"/>
    <p:sldId id="617" r:id="rId13"/>
    <p:sldId id="618" r:id="rId14"/>
    <p:sldId id="632" r:id="rId15"/>
    <p:sldId id="558" r:id="rId16"/>
    <p:sldId id="615" r:id="rId17"/>
    <p:sldId id="559" r:id="rId18"/>
    <p:sldId id="561" r:id="rId19"/>
    <p:sldId id="562" r:id="rId20"/>
    <p:sldId id="563" r:id="rId21"/>
    <p:sldId id="607" r:id="rId22"/>
    <p:sldId id="608" r:id="rId23"/>
    <p:sldId id="609" r:id="rId24"/>
    <p:sldId id="610" r:id="rId25"/>
    <p:sldId id="611" r:id="rId26"/>
    <p:sldId id="612" r:id="rId27"/>
    <p:sldId id="613" r:id="rId28"/>
    <p:sldId id="625" r:id="rId29"/>
    <p:sldId id="626" r:id="rId30"/>
    <p:sldId id="627" r:id="rId31"/>
    <p:sldId id="628" r:id="rId32"/>
    <p:sldId id="564" r:id="rId33"/>
    <p:sldId id="565" r:id="rId34"/>
    <p:sldId id="566" r:id="rId35"/>
    <p:sldId id="567" r:id="rId36"/>
    <p:sldId id="568" r:id="rId37"/>
    <p:sldId id="569" r:id="rId38"/>
    <p:sldId id="570" r:id="rId39"/>
    <p:sldId id="571" r:id="rId40"/>
    <p:sldId id="572" r:id="rId41"/>
    <p:sldId id="573" r:id="rId42"/>
    <p:sldId id="574" r:id="rId43"/>
    <p:sldId id="575" r:id="rId44"/>
    <p:sldId id="576" r:id="rId45"/>
    <p:sldId id="577" r:id="rId46"/>
    <p:sldId id="578" r:id="rId47"/>
    <p:sldId id="605" r:id="rId48"/>
    <p:sldId id="606" r:id="rId49"/>
    <p:sldId id="579" r:id="rId50"/>
    <p:sldId id="580" r:id="rId51"/>
    <p:sldId id="581" r:id="rId52"/>
    <p:sldId id="582" r:id="rId53"/>
    <p:sldId id="583" r:id="rId54"/>
    <p:sldId id="585" r:id="rId55"/>
    <p:sldId id="586" r:id="rId56"/>
    <p:sldId id="587" r:id="rId57"/>
    <p:sldId id="588" r:id="rId58"/>
    <p:sldId id="589" r:id="rId59"/>
    <p:sldId id="590" r:id="rId60"/>
    <p:sldId id="591" r:id="rId61"/>
    <p:sldId id="592" r:id="rId62"/>
    <p:sldId id="593" r:id="rId63"/>
    <p:sldId id="594" r:id="rId64"/>
    <p:sldId id="595" r:id="rId65"/>
    <p:sldId id="596" r:id="rId66"/>
    <p:sldId id="597" r:id="rId67"/>
    <p:sldId id="598" r:id="rId68"/>
    <p:sldId id="599" r:id="rId69"/>
    <p:sldId id="600" r:id="rId70"/>
    <p:sldId id="601" r:id="rId71"/>
    <p:sldId id="602" r:id="rId72"/>
    <p:sldId id="634" r:id="rId73"/>
    <p:sldId id="603" r:id="rId74"/>
    <p:sldId id="604" r:id="rId75"/>
  </p:sldIdLst>
  <p:sldSz cx="9144000" cy="6858000" type="screen4x3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66"/>
    <a:srgbClr val="FFFFCC"/>
    <a:srgbClr val="CCECFF"/>
    <a:srgbClr val="CCFFCC"/>
    <a:srgbClr val="FF00FF"/>
    <a:srgbClr val="66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54" autoAdjust="0"/>
    <p:restoredTop sz="94590" autoAdjust="0"/>
  </p:normalViewPr>
  <p:slideViewPr>
    <p:cSldViewPr snapToGrid="0">
      <p:cViewPr>
        <p:scale>
          <a:sx n="70" d="100"/>
          <a:sy n="70" d="100"/>
        </p:scale>
        <p:origin x="-1114" y="-14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41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9.xml"/><Relationship Id="rId2" Type="http://schemas.openxmlformats.org/officeDocument/2006/relationships/slide" Target="slides/slide3.xml"/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7675" cy="452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083" tIns="46541" rIns="93083" bIns="46541" numCol="1" anchor="t" anchorCtr="0" compatLnSpc="1">
            <a:prstTxWarp prst="textNoShape">
              <a:avLst/>
            </a:prstTxWarp>
          </a:bodyPr>
          <a:lstStyle>
            <a:lvl1pPr algn="l" defTabSz="933450">
              <a:defRPr sz="18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4138" y="0"/>
            <a:ext cx="2987675" cy="452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083" tIns="46541" rIns="93083" bIns="46541" numCol="1" anchor="t" anchorCtr="0" compatLnSpc="1">
            <a:prstTxWarp prst="textNoShape">
              <a:avLst/>
            </a:prstTxWarp>
          </a:bodyPr>
          <a:lstStyle>
            <a:lvl1pPr algn="r" defTabSz="933450">
              <a:defRPr sz="18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32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3963"/>
            <a:ext cx="2987675" cy="452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083" tIns="46541" rIns="93083" bIns="46541" numCol="1" anchor="b" anchorCtr="0" compatLnSpc="1">
            <a:prstTxWarp prst="textNoShape">
              <a:avLst/>
            </a:prstTxWarp>
          </a:bodyPr>
          <a:lstStyle>
            <a:lvl1pPr algn="l" defTabSz="933450">
              <a:defRPr sz="18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32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4138" y="8843963"/>
            <a:ext cx="2987675" cy="452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083" tIns="46541" rIns="93083" bIns="46541" numCol="1" anchor="b" anchorCtr="0" compatLnSpc="1">
            <a:prstTxWarp prst="textNoShape">
              <a:avLst/>
            </a:prstTxWarp>
          </a:bodyPr>
          <a:lstStyle>
            <a:lvl1pPr algn="r" defTabSz="933450">
              <a:defRPr sz="18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A34E884-028A-4D6F-95C5-05CF014F2F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5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7675" cy="452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083" tIns="46541" rIns="93083" bIns="46541" numCol="1" anchor="t" anchorCtr="0" compatLnSpc="1">
            <a:prstTxWarp prst="textNoShape">
              <a:avLst/>
            </a:prstTxWarp>
          </a:bodyPr>
          <a:lstStyle>
            <a:lvl1pPr algn="l" defTabSz="933450">
              <a:defRPr sz="18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4138" y="0"/>
            <a:ext cx="2987675" cy="452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083" tIns="46541" rIns="93083" bIns="46541" numCol="1" anchor="t" anchorCtr="0" compatLnSpc="1">
            <a:prstTxWarp prst="textNoShape">
              <a:avLst/>
            </a:prstTxWarp>
          </a:bodyPr>
          <a:lstStyle>
            <a:lvl1pPr algn="r" defTabSz="933450">
              <a:defRPr sz="18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6013" y="709613"/>
            <a:ext cx="4649787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050" y="4422775"/>
            <a:ext cx="5065713" cy="41640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083" tIns="46541" rIns="93083" bIns="465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3963"/>
            <a:ext cx="2987675" cy="452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083" tIns="46541" rIns="93083" bIns="46541" numCol="1" anchor="b" anchorCtr="0" compatLnSpc="1">
            <a:prstTxWarp prst="textNoShape">
              <a:avLst/>
            </a:prstTxWarp>
          </a:bodyPr>
          <a:lstStyle>
            <a:lvl1pPr algn="l" defTabSz="933450">
              <a:defRPr sz="18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4138" y="8843963"/>
            <a:ext cx="2987675" cy="452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083" tIns="46541" rIns="93083" bIns="46541" numCol="1" anchor="b" anchorCtr="0" compatLnSpc="1">
            <a:prstTxWarp prst="textNoShape">
              <a:avLst/>
            </a:prstTxWarp>
          </a:bodyPr>
          <a:lstStyle>
            <a:lvl1pPr algn="r" defTabSz="933450">
              <a:defRPr sz="18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E3B1A9B4-F47D-456E-842C-B476A35D5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521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221C8F0-AA63-4D17-A583-0C27EA0047EB}" type="slidenum">
              <a:rPr lang="en-US" smtClean="0">
                <a:cs typeface="Arial" charset="0"/>
              </a:rPr>
              <a:pPr/>
              <a:t>1</a:t>
            </a:fld>
            <a:endParaRPr lang="en-US" smtClean="0">
              <a:cs typeface="Arial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538" tIns="45760" rIns="91538" bIns="45760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17930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71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36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60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77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05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07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34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191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17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68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345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345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345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345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345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D2306B6-6FAB-4E37-A6EE-9A7335D6C343}" type="slidenum">
              <a:rPr lang="en-US" sz="1800" b="0" smtClean="0">
                <a:latin typeface="Times New Roman" pitchFamily="18" charset="0"/>
              </a:rPr>
              <a:pPr eaLnBrk="1" hangingPunct="1"/>
              <a:t>2</a:t>
            </a:fld>
            <a:endParaRPr lang="en-US" sz="1800" b="0" smtClean="0">
              <a:latin typeface="Times New Roman" pitchFamily="18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696913"/>
            <a:ext cx="4649788" cy="3486150"/>
          </a:xfrm>
          <a:solidFill>
            <a:srgbClr val="FFFFFF"/>
          </a:solidFill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446" y="4416427"/>
            <a:ext cx="5042923" cy="41830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020" tIns="47508" rIns="95020" bIns="4750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727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628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056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954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912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068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7A28386-1357-45A0-9441-29CAA7AB5F7C}" type="slidenum">
              <a:rPr lang="en-US" smtClean="0">
                <a:cs typeface="Arial" charset="0"/>
              </a:rPr>
              <a:pPr/>
              <a:t>33</a:t>
            </a:fld>
            <a:endParaRPr lang="en-US" smtClean="0">
              <a:cs typeface="Arial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696913"/>
            <a:ext cx="4649787" cy="3486150"/>
          </a:xfrm>
          <a:solidFill>
            <a:srgbClr val="FFFFFF"/>
          </a:solidFill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177" tIns="46589" rIns="93177" bIns="46589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057717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37F2827-19A0-4597-B523-42E4B19EA92D}" type="slidenum">
              <a:rPr lang="en-US" smtClean="0">
                <a:cs typeface="Arial" charset="0"/>
              </a:rPr>
              <a:pPr/>
              <a:t>34</a:t>
            </a:fld>
            <a:endParaRPr lang="en-US" smtClean="0">
              <a:cs typeface="Arial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085559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043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D077986-0FAD-4869-9B21-08280BB7AB27}" type="slidenum">
              <a:rPr lang="en-US" smtClean="0">
                <a:cs typeface="Arial" charset="0"/>
              </a:rPr>
              <a:pPr/>
              <a:t>36</a:t>
            </a:fld>
            <a:endParaRPr lang="en-US" smtClean="0">
              <a:cs typeface="Arial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42656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34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34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34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34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34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81F644E-E79F-4B57-9D0A-64F63B993568}" type="slidenum">
              <a:rPr lang="en-US" sz="1800" b="0" smtClean="0">
                <a:latin typeface="Times New Roman" pitchFamily="18" charset="0"/>
              </a:rPr>
              <a:pPr eaLnBrk="1" hangingPunct="1"/>
              <a:t>3</a:t>
            </a:fld>
            <a:endParaRPr lang="en-US" sz="1800" b="0" smtClean="0">
              <a:latin typeface="Times New Roman" pitchFamily="18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696913"/>
            <a:ext cx="4649787" cy="3486150"/>
          </a:xfrm>
          <a:solidFill>
            <a:srgbClr val="FFFFFF"/>
          </a:solidFill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330" y="4416427"/>
            <a:ext cx="5049156" cy="41830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3" tIns="45717" rIns="91433" bIns="45717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EC6BC22-7ECE-4130-8446-19759793FB7E}" type="slidenum">
              <a:rPr lang="en-US" smtClean="0">
                <a:cs typeface="Arial" charset="0"/>
              </a:rPr>
              <a:pPr/>
              <a:t>37</a:t>
            </a:fld>
            <a:endParaRPr lang="en-US" smtClean="0">
              <a:cs typeface="Arial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485844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555FC5A-8DAF-4A19-825F-CE4B1C89F894}" type="slidenum">
              <a:rPr lang="en-US" smtClean="0">
                <a:cs typeface="Arial" charset="0"/>
              </a:rPr>
              <a:pPr/>
              <a:t>38</a:t>
            </a:fld>
            <a:endParaRPr lang="en-US" smtClean="0">
              <a:cs typeface="Arial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19462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F87F295-CCD1-466A-9083-D3327E0F779C}" type="slidenum">
              <a:rPr lang="en-US" smtClean="0">
                <a:cs typeface="Arial" charset="0"/>
              </a:rPr>
              <a:pPr/>
              <a:t>39</a:t>
            </a:fld>
            <a:endParaRPr lang="en-US" smtClean="0">
              <a:cs typeface="Arial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6991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9308254-DF8C-4054-9D33-7E8F6D86E4E7}" type="slidenum">
              <a:rPr lang="en-US" smtClean="0">
                <a:cs typeface="Arial" charset="0"/>
              </a:rPr>
              <a:pPr/>
              <a:t>40</a:t>
            </a:fld>
            <a:endParaRPr lang="en-US" smtClean="0">
              <a:cs typeface="Arial" charset="0"/>
            </a:endParaRPr>
          </a:p>
        </p:txBody>
      </p:sp>
      <p:sp>
        <p:nvSpPr>
          <p:cNvPr id="655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827145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1F0064B-62F0-423D-B99E-806A698D4091}" type="slidenum">
              <a:rPr lang="en-US" smtClean="0">
                <a:cs typeface="Arial" charset="0"/>
              </a:rPr>
              <a:pPr/>
              <a:t>41</a:t>
            </a:fld>
            <a:endParaRPr lang="en-US" smtClean="0">
              <a:cs typeface="Arial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91080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7ACF01B-F3EB-4C59-87D1-FB9184897D5C}" type="slidenum">
              <a:rPr lang="en-US" smtClean="0">
                <a:cs typeface="Arial" charset="0"/>
              </a:rPr>
              <a:pPr/>
              <a:t>42</a:t>
            </a:fld>
            <a:endParaRPr lang="en-US" smtClean="0">
              <a:cs typeface="Arial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305256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31EA764-E2D0-40DA-8953-BDFBE774F0B6}" type="slidenum">
              <a:rPr lang="en-US" smtClean="0">
                <a:cs typeface="Arial" charset="0"/>
              </a:rPr>
              <a:pPr/>
              <a:t>43</a:t>
            </a:fld>
            <a:endParaRPr lang="en-US" smtClean="0">
              <a:cs typeface="Arial" charset="0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296980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B19D9CF-9DCA-433C-BBDF-9BFC80CE9CBE}" type="slidenum">
              <a:rPr lang="en-US" smtClean="0">
                <a:cs typeface="Arial" charset="0"/>
              </a:rPr>
              <a:pPr/>
              <a:t>44</a:t>
            </a:fld>
            <a:endParaRPr lang="en-US" smtClean="0">
              <a:cs typeface="Arial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765007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97549E8-D37A-4C10-9658-219948B3BF4A}" type="slidenum">
              <a:rPr lang="en-US" smtClean="0">
                <a:cs typeface="Arial" charset="0"/>
              </a:rPr>
              <a:pPr/>
              <a:t>45</a:t>
            </a:fld>
            <a:endParaRPr lang="en-US" smtClean="0">
              <a:cs typeface="Arial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203737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8CB6E25-EA31-4094-9A40-700A11E9EFD7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46</a:t>
            </a:fld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78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55340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A71AD66-58F7-44AA-A2B0-58E95744BB9C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7</a:t>
            </a:fld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673357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76573FD-62CB-4030-A5A8-EA1D56B44EF8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47</a:t>
            </a:fld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987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2051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484333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BB3805F-8D5D-464A-BDBE-064B22A4FD68}" type="slidenum">
              <a:rPr lang="en-US" smtClean="0">
                <a:cs typeface="Arial" charset="0"/>
              </a:rPr>
              <a:pPr/>
              <a:t>48</a:t>
            </a:fld>
            <a:endParaRPr lang="en-US" smtClean="0">
              <a:cs typeface="Arial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588141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E0C8516-483B-4AFF-946B-8A5F6F6C037E}" type="slidenum">
              <a:rPr lang="en-US" smtClean="0">
                <a:cs typeface="Arial" charset="0"/>
              </a:rPr>
              <a:pPr/>
              <a:t>49</a:t>
            </a:fld>
            <a:endParaRPr lang="en-US" smtClean="0">
              <a:cs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073230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C77CF04-289D-4C37-9E88-E9C0A531DAF0}" type="slidenum">
              <a:rPr lang="en-US" smtClean="0">
                <a:cs typeface="Arial" charset="0"/>
              </a:rPr>
              <a:pPr/>
              <a:t>50</a:t>
            </a:fld>
            <a:endParaRPr lang="en-US" smtClean="0">
              <a:cs typeface="Arial" charset="0"/>
            </a:endParaRPr>
          </a:p>
        </p:txBody>
      </p:sp>
      <p:sp>
        <p:nvSpPr>
          <p:cNvPr id="86018" name="Rectangle 4098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19" name="Rectangle 4099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054" tIns="44027" rIns="88054" bIns="44027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862713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001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3387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005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532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4147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87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062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887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1659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393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981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10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340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9316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6045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372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0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C2D1B1E-B13F-4C71-9991-BA29FB53B776}" type="slidenum">
              <a:rPr lang="en-US" smtClean="0">
                <a:cs typeface="Arial" charset="0"/>
              </a:rPr>
              <a:pPr/>
              <a:t>9</a:t>
            </a:fld>
            <a:endParaRPr lang="en-US" smtClean="0">
              <a:cs typeface="Arial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4333156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5038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3415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6666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4614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938D1E9-1648-451F-855F-BF38D3C79D1A}" type="slidenum">
              <a:rPr lang="en-US" smtClean="0">
                <a:cs typeface="Arial" charset="0"/>
              </a:rPr>
              <a:pPr/>
              <a:t>72</a:t>
            </a:fld>
            <a:endParaRPr lang="en-US" smtClean="0">
              <a:cs typeface="Arial" charset="0"/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3616830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7F1D61C-4635-44CF-925B-51D80A966EAA}" type="slidenum">
              <a:rPr lang="en-US" smtClean="0">
                <a:cs typeface="Arial" charset="0"/>
              </a:rPr>
              <a:pPr/>
              <a:t>73</a:t>
            </a:fld>
            <a:endParaRPr lang="en-US" smtClean="0">
              <a:cs typeface="Arial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22354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80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A9B4-F47D-456E-842C-B476A35D572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01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The Cloud View Status dashboard provides senior IT management with a visual representation (enterprise wide, department wide, cluster wide, etc.) regarding the current usage of resources and the spectrum of application performance experiences.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In the </a:t>
            </a:r>
            <a:r>
              <a:rPr lang="en-US" u="sng" smtClean="0"/>
              <a:t>Enterprise View</a:t>
            </a:r>
            <a:r>
              <a:rPr lang="en-US" smtClean="0"/>
              <a:t>, the left column of colored icons indicates aggregated capacity status and level of utilization of CPU cycles, memory, storage, </a:t>
            </a:r>
            <a:r>
              <a:rPr lang="en-US" i="1" smtClean="0"/>
              <a:t>etc.</a:t>
            </a:r>
            <a:r>
              <a:rPr lang="en-US" smtClean="0"/>
              <a:t> The right bars indicates the number of guests in various states (normal, over provisioned, critical, down, etc.) 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The lower part of the dashboard displays the capacity status and provisioning of server groups assigned to distributed applications or business departments.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The user may drill down into more detailed data, including past history, current profile, and projected resource utilizations as seen in the </a:t>
            </a:r>
            <a:r>
              <a:rPr lang="en-US" u="sng" smtClean="0"/>
              <a:t>Enterprise Capacity Statistics View</a:t>
            </a:r>
            <a:r>
              <a:rPr lang="en-US" smtClean="0"/>
              <a:t>.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From this display a user may drill down to datacenter, cluster, individual hosts and guest levels as well as obtain detailed advice where provisioning is not optimal.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A4B08F-AA52-419E-A82B-D39D2D1D386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135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D642B-077C-4801-AC89-7B88590D32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E51B8-42B8-4702-84C8-15AD6BC421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1CD61-BD84-4D8F-B1A9-DD45A66499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4345C-5CB1-4662-9CD8-8547F0391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6F3C8-8681-45F0-A315-1134522EB2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54500-D2AD-486D-9672-7D41DB754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345DF-C1EA-4305-8A7D-5F826C4D86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C08AD-52DA-474E-860C-A6C37E889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B0B6E-AF18-464A-BFB2-393911E5D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2528E-66C8-4050-9D2A-424058BCA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813AF-8741-4A97-8F01-12E293FDE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895A7-1FED-46BB-B572-2CF3B3DD7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2566D-8461-443F-A6D0-A2AB64570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18A45-D1E8-4A57-922A-8E7149655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EA5E5-FCDE-421F-8620-6A11C5247C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47516-0C5E-4BC1-A8AC-110C06D570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19516-89FC-4347-988F-1D761843D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F645A-2809-4815-8FCA-2840216EF6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85E16-6DFC-499C-B228-418F8F24CF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82A52-96DB-48AB-A107-AC5DD4E35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24844-733E-41EE-BB63-C7806F9614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7A574-20B4-43CB-B13D-7F1E2FCE59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67488"/>
            <a:ext cx="1905000" cy="2905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79AEDD14-BB48-4AC2-B090-617DB6A49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12" descr="PerfCap Full Logo Small-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46825"/>
            <a:ext cx="13493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5" r:id="rId2"/>
    <p:sldLayoutId id="2147483794" r:id="rId3"/>
    <p:sldLayoutId id="2147483793" r:id="rId4"/>
    <p:sldLayoutId id="2147483792" r:id="rId5"/>
    <p:sldLayoutId id="2147483791" r:id="rId6"/>
    <p:sldLayoutId id="2147483790" r:id="rId7"/>
    <p:sldLayoutId id="2147483789" r:id="rId8"/>
    <p:sldLayoutId id="2147483788" r:id="rId9"/>
    <p:sldLayoutId id="2147483787" r:id="rId10"/>
    <p:sldLayoutId id="214748378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67488"/>
            <a:ext cx="1905000" cy="2905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583E2C-C156-457E-AA5A-FC9A06086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319" name="Picture 12" descr="PerfCap Full Logo Small-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46825"/>
            <a:ext cx="13493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6" r:id="rId2"/>
    <p:sldLayoutId id="2147483805" r:id="rId3"/>
    <p:sldLayoutId id="2147483804" r:id="rId4"/>
    <p:sldLayoutId id="2147483803" r:id="rId5"/>
    <p:sldLayoutId id="2147483802" r:id="rId6"/>
    <p:sldLayoutId id="2147483801" r:id="rId7"/>
    <p:sldLayoutId id="2147483800" r:id="rId8"/>
    <p:sldLayoutId id="2147483799" r:id="rId9"/>
    <p:sldLayoutId id="2147483798" r:id="rId10"/>
    <p:sldLayoutId id="214748379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hyperlink" Target="http://h18004.www1.hp.com/products/servers/platforms/index-tc.html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h18004.www1.hp.com/products/servers/platforms/index-tc.html" TargetMode="External"/><Relationship Id="rId5" Type="http://schemas.openxmlformats.org/officeDocument/2006/relationships/image" Target="../media/image56.jpeg"/><Relationship Id="rId4" Type="http://schemas.openxmlformats.org/officeDocument/2006/relationships/image" Target="../media/image5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2CBFD-105D-4597-8BDA-69C294F1B4F6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2765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706438" y="2024063"/>
            <a:ext cx="7772400" cy="3133725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3200" b="1" smtClean="0"/>
              <a:t>Performance Management </a:t>
            </a:r>
            <a:br>
              <a:rPr lang="en-US" sz="3200" b="1" smtClean="0"/>
            </a:br>
            <a:r>
              <a:rPr lang="en-US" sz="3200" b="1" smtClean="0"/>
              <a:t>and </a:t>
            </a:r>
            <a:br>
              <a:rPr lang="en-US" sz="3200" b="1" smtClean="0"/>
            </a:br>
            <a:r>
              <a:rPr lang="en-US" sz="3200" b="1" smtClean="0"/>
              <a:t>Capacity Planning</a:t>
            </a:r>
            <a:br>
              <a:rPr lang="en-US" sz="3200" b="1" smtClean="0"/>
            </a:br>
            <a:r>
              <a:rPr lang="en-US" sz="3200" b="1" smtClean="0"/>
              <a:t>using </a:t>
            </a:r>
            <a:br>
              <a:rPr lang="en-US" sz="3200" b="1" smtClean="0"/>
            </a:br>
            <a:r>
              <a:rPr lang="en-US" sz="4000" b="1" smtClean="0">
                <a:solidFill>
                  <a:schemeClr val="accent2"/>
                </a:solidFill>
              </a:rPr>
              <a:t>PAWZ </a:t>
            </a:r>
          </a:p>
        </p:txBody>
      </p:sp>
      <p:sp>
        <p:nvSpPr>
          <p:cNvPr id="27651" name="Text Box 1027"/>
          <p:cNvSpPr txBox="1">
            <a:spLocks noChangeArrowheads="1"/>
          </p:cNvSpPr>
          <p:nvPr/>
        </p:nvSpPr>
        <p:spPr bwMode="auto">
          <a:xfrm>
            <a:off x="1185863" y="5286375"/>
            <a:ext cx="681196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en-US" sz="1600" dirty="0"/>
          </a:p>
          <a:p>
            <a:pPr algn="ctr" eaLnBrk="0" hangingPunct="0"/>
            <a:r>
              <a:rPr lang="en-US" sz="1600" b="0" dirty="0"/>
              <a:t>PerfCap Corporation</a:t>
            </a:r>
          </a:p>
          <a:p>
            <a:pPr algn="ctr" eaLnBrk="0" hangingPunct="0"/>
            <a:r>
              <a:rPr lang="en-US" sz="1600" b="0" dirty="0"/>
              <a:t> </a:t>
            </a:r>
            <a:r>
              <a:rPr lang="en-US" sz="1600" b="0" dirty="0" smtClean="0"/>
              <a:t>76-39 </a:t>
            </a:r>
            <a:r>
              <a:rPr lang="en-US" sz="1600" b="0" dirty="0"/>
              <a:t>Northeastern Blvd.,, Nashua, NH 03062</a:t>
            </a:r>
          </a:p>
          <a:p>
            <a:pPr algn="ctr" eaLnBrk="0" hangingPunct="0"/>
            <a:r>
              <a:rPr lang="en-US" sz="1600" b="0" dirty="0"/>
              <a:t>www.PerfCap.com; Info@PerfCap.com; 603-594-0222</a:t>
            </a:r>
          </a:p>
        </p:txBody>
      </p:sp>
      <p:pic>
        <p:nvPicPr>
          <p:cNvPr id="27652" name="Picture 1028" descr="PerfCap Full Logo -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3963" y="300038"/>
            <a:ext cx="4418012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1029"/>
          <p:cNvSpPr>
            <a:spLocks noChangeArrowheads="1"/>
          </p:cNvSpPr>
          <p:nvPr/>
        </p:nvSpPr>
        <p:spPr bwMode="auto">
          <a:xfrm>
            <a:off x="0" y="6103938"/>
            <a:ext cx="1497013" cy="742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0355"/>
            <a:ext cx="7772400" cy="1143000"/>
          </a:xfrm>
        </p:spPr>
        <p:txBody>
          <a:bodyPr/>
          <a:lstStyle/>
          <a:p>
            <a:r>
              <a:rPr lang="en-US" sz="4000" dirty="0" smtClean="0"/>
              <a:t>PAWZ Dashboard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585E16-6DFC-499C-B228-418F8F24CF7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692" y="1252118"/>
            <a:ext cx="6696209" cy="515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86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26265"/>
            <a:ext cx="7772400" cy="562377"/>
          </a:xfrm>
        </p:spPr>
        <p:txBody>
          <a:bodyPr/>
          <a:lstStyle/>
          <a:p>
            <a:r>
              <a:rPr lang="en-US" dirty="0"/>
              <a:t>PAWZ Dashboard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585E16-6DFC-499C-B228-418F8F24CF7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692" y="1252118"/>
            <a:ext cx="6696209" cy="515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89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585E16-6DFC-499C-B228-418F8F24CF7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56" y="1422098"/>
            <a:ext cx="7624592" cy="430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326265"/>
            <a:ext cx="7772400" cy="562377"/>
          </a:xfrm>
        </p:spPr>
        <p:txBody>
          <a:bodyPr/>
          <a:lstStyle/>
          <a:p>
            <a:r>
              <a:rPr lang="en-US" dirty="0"/>
              <a:t>PAWZ Dashboard</a:t>
            </a:r>
          </a:p>
        </p:txBody>
      </p:sp>
    </p:spTree>
    <p:extLst>
      <p:ext uri="{BB962C8B-B14F-4D97-AF65-F5344CB8AC3E}">
        <p14:creationId xmlns:p14="http://schemas.microsoft.com/office/powerpoint/2010/main" val="379820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693738" y="0"/>
            <a:ext cx="7772400" cy="1143000"/>
          </a:xfrm>
        </p:spPr>
        <p:txBody>
          <a:bodyPr/>
          <a:lstStyle/>
          <a:p>
            <a:r>
              <a:rPr lang="en-US" smtClean="0"/>
              <a:t>Client's Configuration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C8332A-032F-4FCF-A750-E19325CA855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pSp>
        <p:nvGrpSpPr>
          <p:cNvPr id="35843" name="Group 3"/>
          <p:cNvGrpSpPr>
            <a:grpSpLocks/>
          </p:cNvGrpSpPr>
          <p:nvPr/>
        </p:nvGrpSpPr>
        <p:grpSpPr bwMode="auto">
          <a:xfrm>
            <a:off x="457200" y="1323975"/>
            <a:ext cx="8355013" cy="4840288"/>
            <a:chOff x="1056290" y="1983301"/>
            <a:chExt cx="7047186" cy="4228312"/>
          </a:xfrm>
        </p:grpSpPr>
        <p:pic>
          <p:nvPicPr>
            <p:cNvPr id="3584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56290" y="1983301"/>
              <a:ext cx="7047186" cy="4228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1637" t="25754" r="1897" b="49763"/>
            <a:stretch>
              <a:fillRect/>
            </a:stretch>
          </p:blipFill>
          <p:spPr bwMode="auto">
            <a:xfrm>
              <a:off x="1173856" y="3662552"/>
              <a:ext cx="6796752" cy="1035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6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1668" t="43358" r="1886" b="43285"/>
            <a:stretch>
              <a:fillRect/>
            </a:stretch>
          </p:blipFill>
          <p:spPr bwMode="auto">
            <a:xfrm>
              <a:off x="1171982" y="4616859"/>
              <a:ext cx="6796752" cy="564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48764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788988" y="406400"/>
            <a:ext cx="7772400" cy="762000"/>
          </a:xfrm>
        </p:spPr>
        <p:txBody>
          <a:bodyPr/>
          <a:lstStyle/>
          <a:p>
            <a:r>
              <a:rPr lang="en-US" dirty="0" smtClean="0"/>
              <a:t>Cloud Daily Health Dashboard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AB7078-A2AB-48DC-9A6C-25F892F27E7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900" y="1246188"/>
            <a:ext cx="7010400" cy="50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2411" y="1466390"/>
            <a:ext cx="6880225" cy="4643437"/>
            <a:chOff x="1094632" y="1830643"/>
            <a:chExt cx="6879981" cy="4644526"/>
          </a:xfrm>
        </p:grpSpPr>
        <p:pic>
          <p:nvPicPr>
            <p:cNvPr id="1434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94632" y="1830643"/>
              <a:ext cx="6879981" cy="4644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8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3732" t="37161" r="43999" b="59882"/>
            <a:stretch>
              <a:fillRect/>
            </a:stretch>
          </p:blipFill>
          <p:spPr bwMode="auto">
            <a:xfrm>
              <a:off x="4043447" y="4172257"/>
              <a:ext cx="1088821" cy="1640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1348732" y="1239382"/>
            <a:ext cx="32004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Enterprise View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06975" y="1004718"/>
            <a:ext cx="41370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Enterprise  Capacity Statistics View</a:t>
            </a:r>
          </a:p>
        </p:txBody>
      </p:sp>
      <p:pic>
        <p:nvPicPr>
          <p:cNvPr id="14342" name="Picture 9" descr="beaker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6457" y="1226651"/>
            <a:ext cx="3730625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 flipV="1">
            <a:off x="2165230" y="2104845"/>
            <a:ext cx="3209027" cy="68148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29728" y="2674189"/>
            <a:ext cx="733246" cy="241539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83720" y="4215441"/>
            <a:ext cx="733246" cy="241539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457200" y="582604"/>
            <a:ext cx="8229600" cy="463592"/>
          </a:xfrm>
        </p:spPr>
        <p:txBody>
          <a:bodyPr/>
          <a:lstStyle/>
          <a:p>
            <a:r>
              <a:rPr lang="en-US" sz="4800" b="1" dirty="0" smtClean="0"/>
              <a:t>Capacity Statistics</a:t>
            </a:r>
            <a:endParaRPr lang="en-US" sz="4800" b="1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895A7-1FED-46BB-B572-2CF3B3DD74B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1371600" y="266700"/>
            <a:ext cx="7772400" cy="533400"/>
          </a:xfrm>
        </p:spPr>
        <p:txBody>
          <a:bodyPr/>
          <a:lstStyle/>
          <a:p>
            <a:r>
              <a:rPr lang="en-US" smtClean="0"/>
              <a:t>Critical Guests in a Data Center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B794D5-FDF5-4A83-9F8C-E73DC1CC267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4600" y="1244600"/>
            <a:ext cx="6973888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788" y="3313113"/>
            <a:ext cx="3662362" cy="291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1574800" y="355600"/>
            <a:ext cx="6959600" cy="711200"/>
          </a:xfrm>
        </p:spPr>
        <p:txBody>
          <a:bodyPr/>
          <a:lstStyle/>
          <a:p>
            <a:r>
              <a:rPr lang="en-US" smtClean="0"/>
              <a:t>VMware Host data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3D2B74-8294-421F-B8A2-6F4E3C5A323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0300" y="1160463"/>
            <a:ext cx="727710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1328243" y="342900"/>
            <a:ext cx="6343650" cy="596900"/>
          </a:xfrm>
        </p:spPr>
        <p:txBody>
          <a:bodyPr/>
          <a:lstStyle/>
          <a:p>
            <a:r>
              <a:rPr lang="en-US" dirty="0" smtClean="0"/>
              <a:t>VMware: Per Guest Data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A79BEA-1986-474F-9753-037492AD524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pSp>
        <p:nvGrpSpPr>
          <p:cNvPr id="39939" name="Group 3"/>
          <p:cNvGrpSpPr>
            <a:grpSpLocks/>
          </p:cNvGrpSpPr>
          <p:nvPr/>
        </p:nvGrpSpPr>
        <p:grpSpPr bwMode="auto">
          <a:xfrm>
            <a:off x="1079500" y="1150938"/>
            <a:ext cx="7099300" cy="5140325"/>
            <a:chOff x="1079500" y="1151399"/>
            <a:chExt cx="7099300" cy="5139598"/>
          </a:xfrm>
        </p:grpSpPr>
        <p:pic>
          <p:nvPicPr>
            <p:cNvPr id="3994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9500" y="1151399"/>
              <a:ext cx="7099300" cy="5139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41551" t="20103" r="38773" b="59164"/>
            <a:stretch>
              <a:fillRect/>
            </a:stretch>
          </p:blipFill>
          <p:spPr bwMode="auto">
            <a:xfrm>
              <a:off x="4031456" y="1692260"/>
              <a:ext cx="1394549" cy="106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787400" y="419100"/>
            <a:ext cx="7772400" cy="596900"/>
          </a:xfrm>
        </p:spPr>
        <p:txBody>
          <a:bodyPr/>
          <a:lstStyle/>
          <a:p>
            <a:r>
              <a:rPr lang="en-US" smtClean="0"/>
              <a:t>Guest per Disk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B3723-CAD5-4E96-929F-D43BC9033BA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460500"/>
            <a:ext cx="6780213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F985B6-2FF2-40BE-9106-780889B9A651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3584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179638" y="249238"/>
            <a:ext cx="5991225" cy="1143000"/>
          </a:xfrm>
        </p:spPr>
        <p:txBody>
          <a:bodyPr/>
          <a:lstStyle/>
          <a:p>
            <a:pPr eaLnBrk="1" hangingPunct="1"/>
            <a:r>
              <a:rPr lang="en-US" smtClean="0"/>
              <a:t>PerfCap Corporation</a:t>
            </a:r>
            <a:br>
              <a:rPr lang="en-US" smtClean="0"/>
            </a:br>
            <a:r>
              <a:rPr lang="en-US" sz="3200" smtClean="0">
                <a:solidFill>
                  <a:srgbClr val="0000FF"/>
                </a:solidFill>
              </a:rPr>
              <a:t>A Software Product Company</a:t>
            </a:r>
          </a:p>
        </p:txBody>
      </p:sp>
      <p:sp>
        <p:nvSpPr>
          <p:cNvPr id="35844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50913" y="1858963"/>
            <a:ext cx="7977187" cy="45085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Group Started within Digital/Compaq (now HP) over 25 years ago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Operating as independent corporation since 2001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Privately Owned, Zero Debt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Currently focused on Performance Monitoring, Capacity Planning and Asset Management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20+ Years of Solid Engineering &amp; Development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Worldwide Presence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HP and other resellers continue to sell it world wide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Partnership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HP, IBM, Oracle/SUN, VMware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Dell, Microsoft Certified Partner</a:t>
            </a:r>
          </a:p>
        </p:txBody>
      </p:sp>
    </p:spTree>
    <p:extLst>
      <p:ext uri="{BB962C8B-B14F-4D97-AF65-F5344CB8AC3E}">
        <p14:creationId xmlns:p14="http://schemas.microsoft.com/office/powerpoint/2010/main" val="2633456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827088" y="231775"/>
            <a:ext cx="7772400" cy="950913"/>
          </a:xfrm>
        </p:spPr>
        <p:txBody>
          <a:bodyPr/>
          <a:lstStyle/>
          <a:p>
            <a:r>
              <a:rPr lang="en-US" smtClean="0"/>
              <a:t>Navigating Through Reports</a:t>
            </a:r>
            <a:br>
              <a:rPr lang="en-US" smtClean="0"/>
            </a:br>
            <a:r>
              <a:rPr lang="en-US" sz="2000" smtClean="0">
                <a:solidFill>
                  <a:srgbClr val="0000FF"/>
                </a:solidFill>
              </a:rPr>
              <a:t>CPU by Process</a:t>
            </a:r>
            <a:endParaRPr lang="en-US" smtClean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829A1C-F981-471C-895E-6BFAD4B707F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325" y="1348512"/>
            <a:ext cx="8039100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87C01-8DE0-48EF-9FCB-0822C4C3BDB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325" y="1466850"/>
            <a:ext cx="8039100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827088" y="231775"/>
            <a:ext cx="7772400" cy="950913"/>
          </a:xfrm>
        </p:spPr>
        <p:txBody>
          <a:bodyPr/>
          <a:lstStyle/>
          <a:p>
            <a:r>
              <a:rPr lang="en-US" smtClean="0"/>
              <a:t>Navigating Through Reports</a:t>
            </a:r>
            <a:br>
              <a:rPr lang="en-US" smtClean="0"/>
            </a:br>
            <a:r>
              <a:rPr lang="en-US" sz="2000" smtClean="0">
                <a:solidFill>
                  <a:srgbClr val="0000FF"/>
                </a:solidFill>
              </a:rPr>
              <a:t>Select Other Performance Metrics</a:t>
            </a:r>
            <a:endParaRPr lang="en-US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686AD-FEB6-4E95-8ABB-4F5C3DF7B34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325" y="1466850"/>
            <a:ext cx="8039100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itle 1"/>
          <p:cNvSpPr>
            <a:spLocks noGrp="1"/>
          </p:cNvSpPr>
          <p:nvPr>
            <p:ph type="title"/>
          </p:nvPr>
        </p:nvSpPr>
        <p:spPr>
          <a:xfrm>
            <a:off x="827088" y="231775"/>
            <a:ext cx="7772400" cy="950913"/>
          </a:xfrm>
        </p:spPr>
        <p:txBody>
          <a:bodyPr/>
          <a:lstStyle/>
          <a:p>
            <a:r>
              <a:rPr lang="en-US" smtClean="0"/>
              <a:t>Navigating Through Reports</a:t>
            </a:r>
            <a:br>
              <a:rPr lang="en-US" smtClean="0"/>
            </a:br>
            <a:r>
              <a:rPr lang="en-US" sz="2000" smtClean="0">
                <a:solidFill>
                  <a:srgbClr val="0000FF"/>
                </a:solidFill>
              </a:rPr>
              <a:t>Select Other Performance Sub-Metrics</a:t>
            </a:r>
            <a:endParaRPr lang="en-US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23ED4-82AF-493A-BC4D-AA05CA7BBB4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325" y="1466850"/>
            <a:ext cx="8039100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itle 1"/>
          <p:cNvSpPr>
            <a:spLocks noGrp="1"/>
          </p:cNvSpPr>
          <p:nvPr>
            <p:ph type="title"/>
          </p:nvPr>
        </p:nvSpPr>
        <p:spPr>
          <a:xfrm>
            <a:off x="827088" y="231775"/>
            <a:ext cx="7772400" cy="950913"/>
          </a:xfrm>
        </p:spPr>
        <p:txBody>
          <a:bodyPr/>
          <a:lstStyle/>
          <a:p>
            <a:r>
              <a:rPr lang="en-US" smtClean="0"/>
              <a:t>Navigating Through Reports</a:t>
            </a:r>
            <a:br>
              <a:rPr lang="en-US" smtClean="0"/>
            </a:br>
            <a:r>
              <a:rPr lang="en-US" sz="2000" smtClean="0">
                <a:solidFill>
                  <a:srgbClr val="0000FF"/>
                </a:solidFill>
              </a:rPr>
              <a:t>Select Any Historical Date</a:t>
            </a:r>
            <a:endParaRPr lang="en-US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C5084-A393-4D77-8215-D3E9D7A2E4E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325" y="1466850"/>
            <a:ext cx="8039100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itle 1"/>
          <p:cNvSpPr>
            <a:spLocks noGrp="1"/>
          </p:cNvSpPr>
          <p:nvPr>
            <p:ph type="title"/>
          </p:nvPr>
        </p:nvSpPr>
        <p:spPr>
          <a:xfrm>
            <a:off x="827088" y="231775"/>
            <a:ext cx="7772400" cy="950913"/>
          </a:xfrm>
        </p:spPr>
        <p:txBody>
          <a:bodyPr/>
          <a:lstStyle/>
          <a:p>
            <a:r>
              <a:rPr lang="en-US" smtClean="0"/>
              <a:t>Navigating Through Reports</a:t>
            </a:r>
            <a:br>
              <a:rPr lang="en-US" smtClean="0"/>
            </a:br>
            <a:r>
              <a:rPr lang="en-US" sz="2000" smtClean="0">
                <a:solidFill>
                  <a:srgbClr val="0000FF"/>
                </a:solidFill>
              </a:rPr>
              <a:t>Select Any Server Within A Group</a:t>
            </a:r>
            <a:endParaRPr lang="en-US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2ADD3-07E1-4D08-8F86-359EE3E0146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325" y="1466850"/>
            <a:ext cx="8039100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itle 1"/>
          <p:cNvSpPr>
            <a:spLocks noGrp="1"/>
          </p:cNvSpPr>
          <p:nvPr>
            <p:ph type="title"/>
          </p:nvPr>
        </p:nvSpPr>
        <p:spPr>
          <a:xfrm>
            <a:off x="827088" y="231775"/>
            <a:ext cx="7772400" cy="950913"/>
          </a:xfrm>
        </p:spPr>
        <p:txBody>
          <a:bodyPr/>
          <a:lstStyle/>
          <a:p>
            <a:r>
              <a:rPr lang="en-US" smtClean="0"/>
              <a:t>Navigating Through Reports</a:t>
            </a:r>
            <a:br>
              <a:rPr lang="en-US" smtClean="0"/>
            </a:br>
            <a:r>
              <a:rPr lang="en-US" sz="2000" smtClean="0">
                <a:solidFill>
                  <a:srgbClr val="0000FF"/>
                </a:solidFill>
              </a:rPr>
              <a:t>Daily Profile: Compare A Day With Historic Min, Max, Av.</a:t>
            </a:r>
            <a:endParaRPr lang="en-US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BBE447-4B6F-4643-B735-6104305BF4C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325" y="1466850"/>
            <a:ext cx="8039100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827088" y="231775"/>
            <a:ext cx="7772400" cy="9509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b="0" kern="0" dirty="0" smtClean="0"/>
              <a:t>Navigating Through Reports</a:t>
            </a:r>
            <a:br>
              <a:rPr lang="en-US" b="0" kern="0" dirty="0" smtClean="0"/>
            </a:br>
            <a:r>
              <a:rPr lang="en-US" sz="2000" b="0" kern="0" dirty="0" smtClean="0">
                <a:solidFill>
                  <a:srgbClr val="0000FF"/>
                </a:solidFill>
              </a:rPr>
              <a:t>Historic Trend.</a:t>
            </a:r>
            <a:endParaRPr lang="en-US" b="0" kern="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AWS EC2 Instances</a:t>
            </a:r>
            <a:br>
              <a:rPr lang="en-US" dirty="0" smtClean="0"/>
            </a:br>
            <a:r>
              <a:rPr lang="en-US" dirty="0" smtClean="0"/>
              <a:t>Performance Issues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CPU availability</a:t>
            </a:r>
          </a:p>
          <a:p>
            <a:r>
              <a:rPr lang="en-US" dirty="0" smtClean="0"/>
              <a:t>Memory exhaustion</a:t>
            </a:r>
          </a:p>
          <a:p>
            <a:r>
              <a:rPr lang="en-US" dirty="0" smtClean="0"/>
              <a:t>Storage subsystem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895A7-1FED-46BB-B572-2CF3B3DD74B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9398" y="4442908"/>
            <a:ext cx="7898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PAWZ is able to monitor EC2 instances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58447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CPU Availability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D6F3C8-8681-45F0-A315-1134522EB2E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23" t="23966" r="2439" b="12366"/>
          <a:stretch/>
        </p:blipFill>
        <p:spPr>
          <a:xfrm>
            <a:off x="419547" y="1775012"/>
            <a:ext cx="8401723" cy="4044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9722" y="2796989"/>
            <a:ext cx="319502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2.micro instance: CPU cycle starvation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6368527" y="3055172"/>
            <a:ext cx="774551" cy="10972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604090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Exhaustion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D6F3C8-8681-45F0-A315-1134522EB2E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644" t="23966" r="2439" b="11859"/>
          <a:stretch/>
        </p:blipFill>
        <p:spPr>
          <a:xfrm>
            <a:off x="430305" y="1775013"/>
            <a:ext cx="8390965" cy="407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72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6F9811-E2EF-4BEE-BF42-EDFE85C0A8DC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79875" name="Rectangle 2"/>
          <p:cNvSpPr>
            <a:spLocks noGrp="1" noChangeArrowheads="1"/>
          </p:cNvSpPr>
          <p:nvPr>
            <p:ph type="title"/>
          </p:nvPr>
        </p:nvSpPr>
        <p:spPr>
          <a:xfrm>
            <a:off x="1139780" y="195978"/>
            <a:ext cx="6670675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Some of PerfCap Customers</a:t>
            </a:r>
          </a:p>
        </p:txBody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4188" y="3800475"/>
            <a:ext cx="3130550" cy="2528888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Barclays UK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Commerzbank 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Douches Bank UK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SIAC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Mary Kay 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Certegy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Analog Devices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Royal Bank of Scotland</a:t>
            </a:r>
          </a:p>
          <a:p>
            <a:pPr eaLnBrk="1" hangingPunct="1">
              <a:lnSpc>
                <a:spcPct val="90000"/>
              </a:lnSpc>
            </a:pPr>
            <a:endParaRPr lang="en-US" sz="1800" dirty="0" smtClean="0"/>
          </a:p>
        </p:txBody>
      </p:sp>
      <p:sp>
        <p:nvSpPr>
          <p:cNvPr id="79877" name="Rectangle 4"/>
          <p:cNvSpPr>
            <a:spLocks noChangeArrowheads="1"/>
          </p:cNvSpPr>
          <p:nvPr/>
        </p:nvSpPr>
        <p:spPr bwMode="auto">
          <a:xfrm>
            <a:off x="1795462" y="1049137"/>
            <a:ext cx="6145213" cy="248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 err="1" smtClean="0">
                <a:latin typeface="Times New Roman" pitchFamily="18" charset="0"/>
              </a:rPr>
              <a:t>ThomsonReuters</a:t>
            </a:r>
            <a:r>
              <a:rPr lang="en-US" sz="2800" b="0" dirty="0" smtClean="0">
                <a:latin typeface="Times New Roman" pitchFamily="18" charset="0"/>
              </a:rPr>
              <a:t> </a:t>
            </a:r>
            <a:r>
              <a:rPr lang="en-US" sz="2800" b="0" dirty="0">
                <a:latin typeface="Times New Roman" pitchFamily="18" charset="0"/>
              </a:rPr>
              <a:t/>
            </a:r>
            <a:br>
              <a:rPr lang="en-US" sz="2800" b="0" dirty="0">
                <a:latin typeface="Times New Roman" pitchFamily="18" charset="0"/>
              </a:rPr>
            </a:br>
            <a:r>
              <a:rPr lang="en-US" sz="1600" b="0" dirty="0">
                <a:latin typeface="Times New Roman" pitchFamily="18" charset="0"/>
              </a:rPr>
              <a:t>Enterprise License – Unlimited use </a:t>
            </a:r>
            <a:r>
              <a:rPr lang="en-US" sz="1600" b="0" dirty="0" smtClean="0">
                <a:latin typeface="Times New Roman" pitchFamily="18" charset="0"/>
              </a:rPr>
              <a:t>(50,000</a:t>
            </a:r>
            <a:r>
              <a:rPr lang="en-US" sz="1600" b="0" dirty="0">
                <a:latin typeface="Times New Roman" pitchFamily="18" charset="0"/>
              </a:rPr>
              <a:t>+ deployed)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>
                <a:latin typeface="Times New Roman" pitchFamily="18" charset="0"/>
              </a:rPr>
              <a:t>BNP Paribas </a:t>
            </a:r>
            <a:r>
              <a:rPr lang="en-US" sz="2000" b="0" dirty="0">
                <a:latin typeface="Times New Roman" pitchFamily="18" charset="0"/>
              </a:rPr>
              <a:t>(4</a:t>
            </a:r>
            <a:r>
              <a:rPr lang="en-US" sz="2000" b="0" baseline="30000" dirty="0">
                <a:latin typeface="Times New Roman" pitchFamily="18" charset="0"/>
              </a:rPr>
              <a:t>th</a:t>
            </a:r>
            <a:r>
              <a:rPr lang="en-US" sz="2000" b="0" dirty="0">
                <a:latin typeface="Times New Roman" pitchFamily="18" charset="0"/>
              </a:rPr>
              <a:t> Largest Retail Bank in Europe</a:t>
            </a:r>
            <a:r>
              <a:rPr lang="en-US" sz="2000" b="0" dirty="0" smtClean="0">
                <a:latin typeface="Times New Roman" pitchFamily="18" charset="0"/>
              </a:rPr>
              <a:t>)</a:t>
            </a:r>
            <a:r>
              <a:rPr lang="en-US" sz="1600" b="0" dirty="0" smtClean="0">
                <a:latin typeface="Times New Roman" pitchFamily="18" charset="0"/>
              </a:rPr>
              <a:t> </a:t>
            </a:r>
            <a:r>
              <a:rPr lang="en-US" sz="1600" b="0" dirty="0">
                <a:latin typeface="Times New Roman" pitchFamily="18" charset="0"/>
              </a:rPr>
              <a:t/>
            </a:r>
            <a:br>
              <a:rPr lang="en-US" sz="1600" b="0" dirty="0">
                <a:latin typeface="Times New Roman" pitchFamily="18" charset="0"/>
              </a:rPr>
            </a:br>
            <a:r>
              <a:rPr lang="en-US" sz="1600" b="0" dirty="0">
                <a:latin typeface="Times New Roman" pitchFamily="18" charset="0"/>
              </a:rPr>
              <a:t>Enterprise License – Unlimited use (3000+ deployed) 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 smtClean="0">
                <a:latin typeface="Times New Roman" pitchFamily="18" charset="0"/>
              </a:rPr>
              <a:t>Detusche Bank</a:t>
            </a:r>
            <a:br>
              <a:rPr lang="en-US" sz="2800" b="0" dirty="0" smtClean="0">
                <a:latin typeface="Times New Roman" pitchFamily="18" charset="0"/>
              </a:rPr>
            </a:br>
            <a:r>
              <a:rPr lang="en-US" sz="1600" b="0" dirty="0" smtClean="0">
                <a:latin typeface="Times New Roman" pitchFamily="18" charset="0"/>
              </a:rPr>
              <a:t>Site </a:t>
            </a:r>
            <a:r>
              <a:rPr lang="en-US" sz="1600" b="0" dirty="0">
                <a:latin typeface="Times New Roman" pitchFamily="18" charset="0"/>
              </a:rPr>
              <a:t>License – (2000 Servers)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 smtClean="0">
                <a:latin typeface="Times New Roman" pitchFamily="18" charset="0"/>
              </a:rPr>
              <a:t>US </a:t>
            </a:r>
            <a:r>
              <a:rPr lang="en-US" sz="2800" b="0" dirty="0">
                <a:latin typeface="Times New Roman" pitchFamily="18" charset="0"/>
              </a:rPr>
              <a:t>Postal Services</a:t>
            </a:r>
            <a:br>
              <a:rPr lang="en-US" sz="2800" b="0" dirty="0">
                <a:latin typeface="Times New Roman" pitchFamily="18" charset="0"/>
              </a:rPr>
            </a:br>
            <a:r>
              <a:rPr lang="en-US" sz="1600" b="0" dirty="0">
                <a:latin typeface="Times New Roman" pitchFamily="18" charset="0"/>
              </a:rPr>
              <a:t>Monitoring 450 </a:t>
            </a:r>
            <a:r>
              <a:rPr lang="en-US" sz="1600" b="0" dirty="0" smtClean="0">
                <a:latin typeface="Times New Roman" pitchFamily="18" charset="0"/>
              </a:rPr>
              <a:t>Servers</a:t>
            </a:r>
            <a:endParaRPr lang="en-US" sz="1600" b="0" dirty="0">
              <a:latin typeface="Times New Roman" pitchFamily="18" charset="0"/>
            </a:endParaRPr>
          </a:p>
        </p:txBody>
      </p:sp>
      <p:sp>
        <p:nvSpPr>
          <p:cNvPr id="79878" name="Rectangle 5"/>
          <p:cNvSpPr>
            <a:spLocks noChangeArrowheads="1"/>
          </p:cNvSpPr>
          <p:nvPr/>
        </p:nvSpPr>
        <p:spPr bwMode="auto">
          <a:xfrm>
            <a:off x="3576638" y="3800475"/>
            <a:ext cx="2582862" cy="258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0">
                <a:latin typeface="Times New Roman" pitchFamily="18" charset="0"/>
              </a:rPr>
              <a:t>International Papers 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0">
                <a:latin typeface="Times New Roman" pitchFamily="18" charset="0"/>
              </a:rPr>
              <a:t>Vodafone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0">
                <a:latin typeface="Times New Roman" pitchFamily="18" charset="0"/>
              </a:rPr>
              <a:t>British Telecom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0">
                <a:latin typeface="Times New Roman" pitchFamily="18" charset="0"/>
              </a:rPr>
              <a:t>MDS Pharmacy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0">
                <a:latin typeface="Times New Roman" pitchFamily="18" charset="0"/>
              </a:rPr>
              <a:t>Pfizer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0">
                <a:latin typeface="Times New Roman" pitchFamily="18" charset="0"/>
              </a:rPr>
              <a:t>Qwest 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0">
                <a:latin typeface="Times New Roman" pitchFamily="18" charset="0"/>
              </a:rPr>
              <a:t>Lockheed Martin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0">
                <a:latin typeface="Times New Roman" pitchFamily="18" charset="0"/>
              </a:rPr>
              <a:t>Caremark</a:t>
            </a:r>
          </a:p>
        </p:txBody>
      </p:sp>
      <p:sp>
        <p:nvSpPr>
          <p:cNvPr id="79879" name="Rectangle 6"/>
          <p:cNvSpPr>
            <a:spLocks noChangeArrowheads="1"/>
          </p:cNvSpPr>
          <p:nvPr/>
        </p:nvSpPr>
        <p:spPr bwMode="auto">
          <a:xfrm>
            <a:off x="6051550" y="3800475"/>
            <a:ext cx="3081338" cy="221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0">
                <a:latin typeface="Times New Roman" pitchFamily="18" charset="0"/>
              </a:rPr>
              <a:t>Swedish Customs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0">
                <a:latin typeface="Times New Roman" pitchFamily="18" charset="0"/>
              </a:rPr>
              <a:t>Netherlands Army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0">
                <a:latin typeface="Times New Roman" pitchFamily="18" charset="0"/>
              </a:rPr>
              <a:t>CNS Dubai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0">
                <a:latin typeface="Times New Roman" pitchFamily="18" charset="0"/>
              </a:rPr>
              <a:t>UPMC Medical Center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0">
                <a:latin typeface="Times New Roman" pitchFamily="18" charset="0"/>
              </a:rPr>
              <a:t>UIC Medical Center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0">
                <a:latin typeface="Times New Roman" pitchFamily="18" charset="0"/>
              </a:rPr>
              <a:t>University Hospital, Zurich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0">
                <a:latin typeface="Times New Roman" pitchFamily="18" charset="0"/>
              </a:rPr>
              <a:t>US Dept. of Education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0">
                <a:latin typeface="Times New Roman" pitchFamily="18" charset="0"/>
              </a:rPr>
              <a:t>SUNY Buffalo Univ.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8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0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Subsystem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D6F3C8-8681-45F0-A315-1134522EB2E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162" t="23627" r="2801" b="12367"/>
          <a:stretch/>
        </p:blipFill>
        <p:spPr>
          <a:xfrm>
            <a:off x="387275" y="1753496"/>
            <a:ext cx="8401723" cy="406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52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Notifications</a:t>
            </a:r>
          </a:p>
        </p:txBody>
      </p:sp>
      <p:sp>
        <p:nvSpPr>
          <p:cNvPr id="49154" name="Content Placeholder 3"/>
          <p:cNvSpPr>
            <a:spLocks noGrp="1"/>
          </p:cNvSpPr>
          <p:nvPr>
            <p:ph idx="1"/>
          </p:nvPr>
        </p:nvSpPr>
        <p:spPr>
          <a:xfrm>
            <a:off x="602087" y="2171700"/>
            <a:ext cx="3378200" cy="2108200"/>
          </a:xfrm>
        </p:spPr>
        <p:txBody>
          <a:bodyPr/>
          <a:lstStyle/>
          <a:p>
            <a:pPr eaLnBrk="1" hangingPunct="1"/>
            <a:r>
              <a:rPr lang="en-US" dirty="0" smtClean="0"/>
              <a:t>Real Time</a:t>
            </a:r>
          </a:p>
          <a:p>
            <a:pPr eaLnBrk="1" hangingPunct="1"/>
            <a:r>
              <a:rPr lang="en-US" dirty="0" smtClean="0"/>
              <a:t>Daily</a:t>
            </a:r>
          </a:p>
          <a:p>
            <a:pPr eaLnBrk="1" hangingPunct="1"/>
            <a:r>
              <a:rPr lang="en-US" dirty="0" smtClean="0"/>
              <a:t>Risk Analysis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103938" y="6280150"/>
            <a:ext cx="2895600" cy="457200"/>
          </a:xfrm>
        </p:spPr>
        <p:txBody>
          <a:bodyPr/>
          <a:lstStyle/>
          <a:p>
            <a:pPr>
              <a:defRPr/>
            </a:pPr>
            <a:fld id="{96FA5CCE-1DE2-4806-BCCB-0AE4EABCF090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31</a:t>
            </a:fld>
            <a:endParaRPr lang="en-US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6325" name="Content Placeholder 3"/>
          <p:cNvSpPr txBox="1">
            <a:spLocks/>
          </p:cNvSpPr>
          <p:nvPr/>
        </p:nvSpPr>
        <p:spPr bwMode="auto">
          <a:xfrm>
            <a:off x="4291168" y="2171700"/>
            <a:ext cx="4582375" cy="21082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b="0" dirty="0" smtClean="0">
                <a:latin typeface="+mn-lt"/>
                <a:cs typeface="+mn-cs"/>
              </a:rPr>
              <a:t>Interactive Web Reports</a:t>
            </a:r>
            <a:endParaRPr lang="en-US" sz="3200" b="0" dirty="0">
              <a:latin typeface="+mn-lt"/>
              <a:cs typeface="+mn-cs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b="0" dirty="0">
                <a:latin typeface="+mn-lt"/>
                <a:cs typeface="+mn-cs"/>
              </a:rPr>
              <a:t>E-mail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D6482C-2A0F-4645-86AE-5E95CF9A8E04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62100" y="203200"/>
            <a:ext cx="6096000" cy="558800"/>
          </a:xfrm>
        </p:spPr>
        <p:txBody>
          <a:bodyPr/>
          <a:lstStyle/>
          <a:p>
            <a:pPr eaLnBrk="1" hangingPunct="1"/>
            <a:r>
              <a:rPr lang="en-US" sz="4000" b="1" smtClean="0"/>
              <a:t>Real Time Event Report</a:t>
            </a:r>
          </a:p>
        </p:txBody>
      </p:sp>
      <p:grpSp>
        <p:nvGrpSpPr>
          <p:cNvPr id="50179" name="Group 3"/>
          <p:cNvGrpSpPr>
            <a:grpSpLocks/>
          </p:cNvGrpSpPr>
          <p:nvPr/>
        </p:nvGrpSpPr>
        <p:grpSpPr bwMode="auto">
          <a:xfrm>
            <a:off x="1263650" y="854075"/>
            <a:ext cx="6688138" cy="5405438"/>
            <a:chOff x="694" y="458"/>
            <a:chExt cx="4650" cy="3862"/>
          </a:xfrm>
        </p:grpSpPr>
        <p:pic>
          <p:nvPicPr>
            <p:cNvPr id="5018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4" y="458"/>
              <a:ext cx="4647" cy="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18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t="59061" b="8182"/>
            <a:stretch>
              <a:fillRect/>
            </a:stretch>
          </p:blipFill>
          <p:spPr bwMode="auto">
            <a:xfrm>
              <a:off x="694" y="3053"/>
              <a:ext cx="4650" cy="1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27F66-53FA-4755-8A6D-1E94674DF510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719138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Daily e-mail Reports</a:t>
            </a:r>
            <a:br>
              <a:rPr lang="en-US" smtClean="0"/>
            </a:br>
            <a:r>
              <a:rPr lang="en-US" sz="3200" b="1" smtClean="0">
                <a:solidFill>
                  <a:schemeClr val="accent2"/>
                </a:solidFill>
              </a:rPr>
              <a:t>Summary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9800" y="749300"/>
            <a:ext cx="7439025" cy="545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3620" name="Oval 4"/>
          <p:cNvSpPr>
            <a:spLocks noChangeArrowheads="1"/>
          </p:cNvSpPr>
          <p:nvPr/>
        </p:nvSpPr>
        <p:spPr bwMode="auto">
          <a:xfrm>
            <a:off x="4368800" y="2349500"/>
            <a:ext cx="1600200" cy="3810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23621" name="Oval 5"/>
          <p:cNvSpPr>
            <a:spLocks noChangeArrowheads="1"/>
          </p:cNvSpPr>
          <p:nvPr/>
        </p:nvSpPr>
        <p:spPr bwMode="auto">
          <a:xfrm>
            <a:off x="1625600" y="3168650"/>
            <a:ext cx="838200" cy="3048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3620" grpId="0" animBg="1"/>
      <p:bldP spid="6236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11E2CD-34DC-4254-9344-651B44564D87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3300"/>
                </a:solidFill>
              </a:rPr>
              <a:t>Exception Report</a:t>
            </a:r>
          </a:p>
        </p:txBody>
      </p:sp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1700" y="846138"/>
            <a:ext cx="7416800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252413" y="1757363"/>
            <a:ext cx="8229600" cy="1143000"/>
          </a:xfrm>
        </p:spPr>
        <p:txBody>
          <a:bodyPr/>
          <a:lstStyle/>
          <a:p>
            <a:r>
              <a:rPr lang="en-US" smtClean="0"/>
              <a:t>Risk Analysis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746AFD8D-A7DB-4998-A15F-3A6EB1F13001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55299" name="TextBox 3"/>
          <p:cNvSpPr txBox="1">
            <a:spLocks noChangeArrowheads="1"/>
          </p:cNvSpPr>
          <p:nvPr/>
        </p:nvSpPr>
        <p:spPr bwMode="auto">
          <a:xfrm>
            <a:off x="693738" y="3359150"/>
            <a:ext cx="7567612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/>
              <a:t>Automatically analyze and identifying </a:t>
            </a:r>
          </a:p>
          <a:p>
            <a:pPr algn="ctr"/>
            <a:r>
              <a:rPr lang="en-US" sz="3200" dirty="0"/>
              <a:t>servers that are at </a:t>
            </a:r>
            <a:r>
              <a:rPr lang="en-US" sz="3200" i="1" dirty="0">
                <a:solidFill>
                  <a:srgbClr val="0000FF"/>
                </a:solidFill>
              </a:rPr>
              <a:t>risk</a:t>
            </a:r>
            <a:br>
              <a:rPr lang="en-US" sz="3200" i="1" dirty="0">
                <a:solidFill>
                  <a:srgbClr val="0000FF"/>
                </a:solidFill>
              </a:rPr>
            </a:br>
            <a:endParaRPr lang="en-US" sz="3200" i="1" dirty="0">
              <a:solidFill>
                <a:srgbClr val="0000FF"/>
              </a:solidFill>
            </a:endParaRPr>
          </a:p>
          <a:p>
            <a:pPr algn="ctr"/>
            <a:r>
              <a:rPr lang="en-US" sz="3200" i="1" dirty="0">
                <a:solidFill>
                  <a:srgbClr val="FF0000"/>
                </a:solidFill>
              </a:rPr>
              <a:t>On a daily </a:t>
            </a:r>
            <a:r>
              <a:rPr lang="en-US" sz="3200" i="1" dirty="0" smtClean="0">
                <a:solidFill>
                  <a:srgbClr val="FF0000"/>
                </a:solidFill>
              </a:rPr>
              <a:t>basis!!</a:t>
            </a:r>
            <a:endParaRPr lang="en-US" sz="32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8A210-CB71-4F45-9148-774E567CFAB4}" type="slidenum">
              <a:rPr lang="en-US"/>
              <a:pPr>
                <a:defRPr/>
              </a:pPr>
              <a:t>36</a:t>
            </a:fld>
            <a:endParaRPr lang="en-US"/>
          </a:p>
        </p:txBody>
      </p:sp>
      <p:grpSp>
        <p:nvGrpSpPr>
          <p:cNvPr id="635906" name="Group 2"/>
          <p:cNvGrpSpPr>
            <a:grpSpLocks/>
          </p:cNvGrpSpPr>
          <p:nvPr/>
        </p:nvGrpSpPr>
        <p:grpSpPr bwMode="auto">
          <a:xfrm>
            <a:off x="2222500" y="3276600"/>
            <a:ext cx="3810000" cy="2411413"/>
            <a:chOff x="1400" y="1712"/>
            <a:chExt cx="2400" cy="1519"/>
          </a:xfrm>
        </p:grpSpPr>
        <p:sp>
          <p:nvSpPr>
            <p:cNvPr id="56341" name="Freeform 3"/>
            <p:cNvSpPr>
              <a:spLocks/>
            </p:cNvSpPr>
            <p:nvPr/>
          </p:nvSpPr>
          <p:spPr bwMode="auto">
            <a:xfrm>
              <a:off x="1400" y="1712"/>
              <a:ext cx="2176" cy="1328"/>
            </a:xfrm>
            <a:custGeom>
              <a:avLst/>
              <a:gdLst>
                <a:gd name="T0" fmla="*/ 8 w 2176"/>
                <a:gd name="T1" fmla="*/ 1333 h 1312"/>
                <a:gd name="T2" fmla="*/ 72 w 2176"/>
                <a:gd name="T3" fmla="*/ 1222 h 1312"/>
                <a:gd name="T4" fmla="*/ 112 w 2176"/>
                <a:gd name="T5" fmla="*/ 1136 h 1312"/>
                <a:gd name="T6" fmla="*/ 200 w 2176"/>
                <a:gd name="T7" fmla="*/ 1118 h 1312"/>
                <a:gd name="T8" fmla="*/ 320 w 2176"/>
                <a:gd name="T9" fmla="*/ 1144 h 1312"/>
                <a:gd name="T10" fmla="*/ 384 w 2176"/>
                <a:gd name="T11" fmla="*/ 1101 h 1312"/>
                <a:gd name="T12" fmla="*/ 432 w 2176"/>
                <a:gd name="T13" fmla="*/ 1049 h 1312"/>
                <a:gd name="T14" fmla="*/ 448 w 2176"/>
                <a:gd name="T15" fmla="*/ 954 h 1312"/>
                <a:gd name="T16" fmla="*/ 496 w 2176"/>
                <a:gd name="T17" fmla="*/ 921 h 1312"/>
                <a:gd name="T18" fmla="*/ 552 w 2176"/>
                <a:gd name="T19" fmla="*/ 886 h 1312"/>
                <a:gd name="T20" fmla="*/ 736 w 2176"/>
                <a:gd name="T21" fmla="*/ 877 h 1312"/>
                <a:gd name="T22" fmla="*/ 792 w 2176"/>
                <a:gd name="T23" fmla="*/ 877 h 1312"/>
                <a:gd name="T24" fmla="*/ 880 w 2176"/>
                <a:gd name="T25" fmla="*/ 835 h 1312"/>
                <a:gd name="T26" fmla="*/ 904 w 2176"/>
                <a:gd name="T27" fmla="*/ 749 h 1312"/>
                <a:gd name="T28" fmla="*/ 936 w 2176"/>
                <a:gd name="T29" fmla="*/ 696 h 1312"/>
                <a:gd name="T30" fmla="*/ 944 w 2176"/>
                <a:gd name="T31" fmla="*/ 578 h 1312"/>
                <a:gd name="T32" fmla="*/ 1072 w 2176"/>
                <a:gd name="T33" fmla="*/ 500 h 1312"/>
                <a:gd name="T34" fmla="*/ 1168 w 2176"/>
                <a:gd name="T35" fmla="*/ 492 h 1312"/>
                <a:gd name="T36" fmla="*/ 1272 w 2176"/>
                <a:gd name="T37" fmla="*/ 483 h 1312"/>
                <a:gd name="T38" fmla="*/ 1328 w 2176"/>
                <a:gd name="T39" fmla="*/ 473 h 1312"/>
                <a:gd name="T40" fmla="*/ 1440 w 2176"/>
                <a:gd name="T41" fmla="*/ 500 h 1312"/>
                <a:gd name="T42" fmla="*/ 1496 w 2176"/>
                <a:gd name="T43" fmla="*/ 454 h 1312"/>
                <a:gd name="T44" fmla="*/ 1568 w 2176"/>
                <a:gd name="T45" fmla="*/ 397 h 1312"/>
                <a:gd name="T46" fmla="*/ 1608 w 2176"/>
                <a:gd name="T47" fmla="*/ 320 h 1312"/>
                <a:gd name="T48" fmla="*/ 1656 w 2176"/>
                <a:gd name="T49" fmla="*/ 266 h 1312"/>
                <a:gd name="T50" fmla="*/ 1760 w 2176"/>
                <a:gd name="T51" fmla="*/ 140 h 1312"/>
                <a:gd name="T52" fmla="*/ 1920 w 2176"/>
                <a:gd name="T53" fmla="*/ 110 h 1312"/>
                <a:gd name="T54" fmla="*/ 2016 w 2176"/>
                <a:gd name="T55" fmla="*/ 140 h 1312"/>
                <a:gd name="T56" fmla="*/ 2080 w 2176"/>
                <a:gd name="T57" fmla="*/ 110 h 1312"/>
                <a:gd name="T58" fmla="*/ 2120 w 2176"/>
                <a:gd name="T59" fmla="*/ 8 h 1312"/>
                <a:gd name="T60" fmla="*/ 2176 w 2176"/>
                <a:gd name="T61" fmla="*/ 0 h 1312"/>
                <a:gd name="T62" fmla="*/ 2176 w 2176"/>
                <a:gd name="T63" fmla="*/ 1411 h 1312"/>
                <a:gd name="T64" fmla="*/ 0 w 2176"/>
                <a:gd name="T65" fmla="*/ 1411 h 1312"/>
                <a:gd name="T66" fmla="*/ 8 w 2176"/>
                <a:gd name="T67" fmla="*/ 1333 h 131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76"/>
                <a:gd name="T103" fmla="*/ 0 h 1312"/>
                <a:gd name="T104" fmla="*/ 2176 w 2176"/>
                <a:gd name="T105" fmla="*/ 1312 h 131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76" h="1312">
                  <a:moveTo>
                    <a:pt x="8" y="1240"/>
                  </a:moveTo>
                  <a:lnTo>
                    <a:pt x="72" y="1136"/>
                  </a:lnTo>
                  <a:lnTo>
                    <a:pt x="112" y="1056"/>
                  </a:lnTo>
                  <a:lnTo>
                    <a:pt x="200" y="1040"/>
                  </a:lnTo>
                  <a:lnTo>
                    <a:pt x="320" y="1064"/>
                  </a:lnTo>
                  <a:lnTo>
                    <a:pt x="384" y="1024"/>
                  </a:lnTo>
                  <a:lnTo>
                    <a:pt x="432" y="976"/>
                  </a:lnTo>
                  <a:lnTo>
                    <a:pt x="448" y="888"/>
                  </a:lnTo>
                  <a:lnTo>
                    <a:pt x="496" y="856"/>
                  </a:lnTo>
                  <a:lnTo>
                    <a:pt x="552" y="824"/>
                  </a:lnTo>
                  <a:cubicBezTo>
                    <a:pt x="677" y="814"/>
                    <a:pt x="616" y="816"/>
                    <a:pt x="736" y="816"/>
                  </a:cubicBezTo>
                  <a:lnTo>
                    <a:pt x="792" y="816"/>
                  </a:lnTo>
                  <a:lnTo>
                    <a:pt x="880" y="776"/>
                  </a:lnTo>
                  <a:lnTo>
                    <a:pt x="904" y="696"/>
                  </a:lnTo>
                  <a:lnTo>
                    <a:pt x="936" y="648"/>
                  </a:lnTo>
                  <a:lnTo>
                    <a:pt x="944" y="536"/>
                  </a:lnTo>
                  <a:lnTo>
                    <a:pt x="1072" y="464"/>
                  </a:lnTo>
                  <a:lnTo>
                    <a:pt x="1168" y="456"/>
                  </a:lnTo>
                  <a:lnTo>
                    <a:pt x="1272" y="448"/>
                  </a:lnTo>
                  <a:lnTo>
                    <a:pt x="1328" y="440"/>
                  </a:lnTo>
                  <a:lnTo>
                    <a:pt x="1440" y="464"/>
                  </a:lnTo>
                  <a:lnTo>
                    <a:pt x="1496" y="424"/>
                  </a:lnTo>
                  <a:lnTo>
                    <a:pt x="1568" y="368"/>
                  </a:lnTo>
                  <a:lnTo>
                    <a:pt x="1608" y="296"/>
                  </a:lnTo>
                  <a:lnTo>
                    <a:pt x="1656" y="248"/>
                  </a:lnTo>
                  <a:lnTo>
                    <a:pt x="1760" y="128"/>
                  </a:lnTo>
                  <a:lnTo>
                    <a:pt x="1920" y="104"/>
                  </a:lnTo>
                  <a:lnTo>
                    <a:pt x="2016" y="128"/>
                  </a:lnTo>
                  <a:lnTo>
                    <a:pt x="2080" y="104"/>
                  </a:lnTo>
                  <a:lnTo>
                    <a:pt x="2120" y="8"/>
                  </a:lnTo>
                  <a:lnTo>
                    <a:pt x="2176" y="0"/>
                  </a:lnTo>
                  <a:lnTo>
                    <a:pt x="2176" y="1312"/>
                  </a:lnTo>
                  <a:lnTo>
                    <a:pt x="0" y="1312"/>
                  </a:lnTo>
                  <a:lnTo>
                    <a:pt x="8" y="124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42" name="Text Box 4"/>
            <p:cNvSpPr txBox="1">
              <a:spLocks noChangeArrowheads="1"/>
            </p:cNvSpPr>
            <p:nvPr/>
          </p:nvSpPr>
          <p:spPr bwMode="auto">
            <a:xfrm>
              <a:off x="1408" y="3039"/>
              <a:ext cx="23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J   F   M    A    M    J    J   A    S    O    N     D</a:t>
              </a:r>
            </a:p>
          </p:txBody>
        </p:sp>
      </p:grpSp>
      <p:sp>
        <p:nvSpPr>
          <p:cNvPr id="56323" name="Rectangle 5"/>
          <p:cNvSpPr>
            <a:spLocks noGrp="1" noChangeArrowheads="1"/>
          </p:cNvSpPr>
          <p:nvPr>
            <p:ph type="title"/>
          </p:nvPr>
        </p:nvSpPr>
        <p:spPr>
          <a:xfrm>
            <a:off x="1338167" y="473075"/>
            <a:ext cx="5986463" cy="9652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Risk Analysis Methodology</a:t>
            </a:r>
            <a:br>
              <a:rPr lang="en-US" sz="4000" dirty="0" smtClean="0"/>
            </a:br>
            <a:r>
              <a:rPr lang="en-US" sz="4000" dirty="0" smtClean="0"/>
              <a:t>Using Trending</a:t>
            </a:r>
          </a:p>
        </p:txBody>
      </p:sp>
      <p:sp>
        <p:nvSpPr>
          <p:cNvPr id="56324" name="Line 6"/>
          <p:cNvSpPr>
            <a:spLocks noChangeShapeType="1"/>
          </p:cNvSpPr>
          <p:nvPr/>
        </p:nvSpPr>
        <p:spPr bwMode="auto">
          <a:xfrm>
            <a:off x="1946275" y="1779588"/>
            <a:ext cx="0" cy="3903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5" name="Text Box 7"/>
          <p:cNvSpPr txBox="1">
            <a:spLocks noChangeArrowheads="1"/>
          </p:cNvSpPr>
          <p:nvPr/>
        </p:nvSpPr>
        <p:spPr bwMode="auto">
          <a:xfrm>
            <a:off x="5867400" y="5389563"/>
            <a:ext cx="155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>
                <a:latin typeface="Times New Roman" pitchFamily="18" charset="0"/>
              </a:rPr>
              <a:t>Time</a:t>
            </a:r>
          </a:p>
        </p:txBody>
      </p:sp>
      <p:sp>
        <p:nvSpPr>
          <p:cNvPr id="56326" name="Line 8"/>
          <p:cNvSpPr>
            <a:spLocks noChangeShapeType="1"/>
          </p:cNvSpPr>
          <p:nvPr/>
        </p:nvSpPr>
        <p:spPr bwMode="auto">
          <a:xfrm>
            <a:off x="6496050" y="5594350"/>
            <a:ext cx="512763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327" name="Text Box 9"/>
          <p:cNvSpPr txBox="1">
            <a:spLocks noChangeArrowheads="1"/>
          </p:cNvSpPr>
          <p:nvPr/>
        </p:nvSpPr>
        <p:spPr bwMode="auto">
          <a:xfrm rot="-5400000">
            <a:off x="117476" y="3189287"/>
            <a:ext cx="2946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0">
                <a:latin typeface="Times New Roman" pitchFamily="18" charset="0"/>
              </a:rPr>
              <a:t>Performance Metric</a:t>
            </a:r>
            <a:br>
              <a:rPr lang="en-US" sz="1600" b="0">
                <a:latin typeface="Times New Roman" pitchFamily="18" charset="0"/>
              </a:rPr>
            </a:br>
            <a:r>
              <a:rPr lang="en-US" sz="1600" b="0">
                <a:latin typeface="Times New Roman" pitchFamily="18" charset="0"/>
              </a:rPr>
              <a:t>(Av. or Peak CPU Utilization)</a:t>
            </a:r>
          </a:p>
        </p:txBody>
      </p:sp>
      <p:grpSp>
        <p:nvGrpSpPr>
          <p:cNvPr id="635914" name="Group 10"/>
          <p:cNvGrpSpPr>
            <a:grpSpLocks/>
          </p:cNvGrpSpPr>
          <p:nvPr/>
        </p:nvGrpSpPr>
        <p:grpSpPr bwMode="auto">
          <a:xfrm>
            <a:off x="5705475" y="3211513"/>
            <a:ext cx="876300" cy="2184400"/>
            <a:chOff x="3594" y="1671"/>
            <a:chExt cx="552" cy="1360"/>
          </a:xfrm>
        </p:grpSpPr>
        <p:sp>
          <p:nvSpPr>
            <p:cNvPr id="56339" name="Line 11"/>
            <p:cNvSpPr>
              <a:spLocks noChangeShapeType="1"/>
            </p:cNvSpPr>
            <p:nvPr/>
          </p:nvSpPr>
          <p:spPr bwMode="auto">
            <a:xfrm flipH="1" flipV="1">
              <a:off x="3594" y="1711"/>
              <a:ext cx="0" cy="1320"/>
            </a:xfrm>
            <a:prstGeom prst="line">
              <a:avLst/>
            </a:prstGeom>
            <a:noFill/>
            <a:ln w="28575">
              <a:solidFill>
                <a:srgbClr val="CC66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40" name="Text Box 12"/>
            <p:cNvSpPr txBox="1">
              <a:spLocks noChangeArrowheads="1"/>
            </p:cNvSpPr>
            <p:nvPr/>
          </p:nvSpPr>
          <p:spPr bwMode="auto">
            <a:xfrm>
              <a:off x="3634" y="1671"/>
              <a:ext cx="512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Times New Roman" pitchFamily="18" charset="0"/>
                </a:rPr>
                <a:t>Today</a:t>
              </a:r>
            </a:p>
          </p:txBody>
        </p:sp>
      </p:grpSp>
      <p:grpSp>
        <p:nvGrpSpPr>
          <p:cNvPr id="635917" name="Group 13"/>
          <p:cNvGrpSpPr>
            <a:grpSpLocks/>
          </p:cNvGrpSpPr>
          <p:nvPr/>
        </p:nvGrpSpPr>
        <p:grpSpPr bwMode="auto">
          <a:xfrm>
            <a:off x="5718175" y="4652963"/>
            <a:ext cx="1611313" cy="490537"/>
            <a:chOff x="3602" y="2579"/>
            <a:chExt cx="1015" cy="309"/>
          </a:xfrm>
        </p:grpSpPr>
        <p:sp>
          <p:nvSpPr>
            <p:cNvPr id="56337" name="AutoShape 14"/>
            <p:cNvSpPr>
              <a:spLocks noChangeArrowheads="1"/>
            </p:cNvSpPr>
            <p:nvPr/>
          </p:nvSpPr>
          <p:spPr bwMode="auto">
            <a:xfrm>
              <a:off x="3602" y="2579"/>
              <a:ext cx="1015" cy="309"/>
            </a:xfrm>
            <a:prstGeom prst="leftRightArrow">
              <a:avLst>
                <a:gd name="adj1" fmla="val 61815"/>
                <a:gd name="adj2" fmla="val 5404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56338" name="Text Box 15"/>
            <p:cNvSpPr txBox="1">
              <a:spLocks noChangeArrowheads="1"/>
            </p:cNvSpPr>
            <p:nvPr/>
          </p:nvSpPr>
          <p:spPr bwMode="auto">
            <a:xfrm>
              <a:off x="3849" y="2632"/>
              <a:ext cx="631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>
                  <a:solidFill>
                    <a:srgbClr val="CC6600"/>
                  </a:solidFill>
                  <a:latin typeface="Times New Roman" pitchFamily="18" charset="0"/>
                </a:rPr>
                <a:t>Remaining</a:t>
              </a:r>
              <a:br>
                <a:rPr lang="en-US">
                  <a:solidFill>
                    <a:srgbClr val="CC6600"/>
                  </a:solidFill>
                  <a:latin typeface="Times New Roman" pitchFamily="18" charset="0"/>
                </a:rPr>
              </a:br>
              <a:r>
                <a:rPr lang="en-US">
                  <a:solidFill>
                    <a:srgbClr val="CC6600"/>
                  </a:solidFill>
                  <a:latin typeface="Times New Roman" pitchFamily="18" charset="0"/>
                </a:rPr>
                <a:t>Capacity</a:t>
              </a:r>
            </a:p>
          </p:txBody>
        </p:sp>
      </p:grpSp>
      <p:grpSp>
        <p:nvGrpSpPr>
          <p:cNvPr id="635920" name="Group 16"/>
          <p:cNvGrpSpPr>
            <a:grpSpLocks/>
          </p:cNvGrpSpPr>
          <p:nvPr/>
        </p:nvGrpSpPr>
        <p:grpSpPr bwMode="auto">
          <a:xfrm>
            <a:off x="1743075" y="1958975"/>
            <a:ext cx="6488113" cy="3389313"/>
            <a:chOff x="1098" y="882"/>
            <a:chExt cx="4087" cy="2135"/>
          </a:xfrm>
        </p:grpSpPr>
        <p:grpSp>
          <p:nvGrpSpPr>
            <p:cNvPr id="56332" name="Group 17"/>
            <p:cNvGrpSpPr>
              <a:grpSpLocks/>
            </p:cNvGrpSpPr>
            <p:nvPr/>
          </p:nvGrpSpPr>
          <p:grpSpPr bwMode="auto">
            <a:xfrm>
              <a:off x="1098" y="1146"/>
              <a:ext cx="4087" cy="1754"/>
              <a:chOff x="1226" y="1081"/>
              <a:chExt cx="4087" cy="1754"/>
            </a:xfrm>
          </p:grpSpPr>
          <p:sp>
            <p:nvSpPr>
              <p:cNvPr id="56335" name="Line 18"/>
              <p:cNvSpPr>
                <a:spLocks noChangeShapeType="1"/>
              </p:cNvSpPr>
              <p:nvPr/>
            </p:nvSpPr>
            <p:spPr bwMode="auto">
              <a:xfrm flipV="1">
                <a:off x="1519" y="1081"/>
                <a:ext cx="3255" cy="175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6" name="Line 19"/>
              <p:cNvSpPr>
                <a:spLocks noChangeShapeType="1"/>
              </p:cNvSpPr>
              <p:nvPr/>
            </p:nvSpPr>
            <p:spPr bwMode="auto">
              <a:xfrm>
                <a:off x="1226" y="1089"/>
                <a:ext cx="4087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6333" name="Text Box 20"/>
            <p:cNvSpPr txBox="1">
              <a:spLocks noChangeArrowheads="1"/>
            </p:cNvSpPr>
            <p:nvPr/>
          </p:nvSpPr>
          <p:spPr bwMode="auto">
            <a:xfrm>
              <a:off x="1190" y="882"/>
              <a:ext cx="155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Capacity Limit</a:t>
              </a:r>
            </a:p>
          </p:txBody>
        </p:sp>
        <p:sp>
          <p:nvSpPr>
            <p:cNvPr id="56334" name="Line 21"/>
            <p:cNvSpPr>
              <a:spLocks noChangeShapeType="1"/>
            </p:cNvSpPr>
            <p:nvPr/>
          </p:nvSpPr>
          <p:spPr bwMode="auto">
            <a:xfrm>
              <a:off x="4626" y="1152"/>
              <a:ext cx="0" cy="18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331" name="Line 22"/>
          <p:cNvSpPr>
            <a:spLocks noChangeShapeType="1"/>
          </p:cNvSpPr>
          <p:nvPr/>
        </p:nvSpPr>
        <p:spPr bwMode="auto">
          <a:xfrm>
            <a:off x="1143000" y="5397500"/>
            <a:ext cx="6794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5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5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35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35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F53273-445C-4AEB-8EFF-3943949576EE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Risk Analysis</a:t>
            </a: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935038" y="2070100"/>
            <a:ext cx="7543800" cy="4191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900" b="0"/>
          </a:p>
        </p:txBody>
      </p:sp>
      <p:sp>
        <p:nvSpPr>
          <p:cNvPr id="58372" name="Line 4"/>
          <p:cNvSpPr>
            <a:spLocks noChangeShapeType="1"/>
          </p:cNvSpPr>
          <p:nvPr/>
        </p:nvSpPr>
        <p:spPr bwMode="auto">
          <a:xfrm>
            <a:off x="1509713" y="2406650"/>
            <a:ext cx="0" cy="3046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1509713" y="5453063"/>
            <a:ext cx="6992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7958" name="Freeform 6"/>
          <p:cNvSpPr>
            <a:spLocks/>
          </p:cNvSpPr>
          <p:nvPr/>
        </p:nvSpPr>
        <p:spPr bwMode="auto">
          <a:xfrm>
            <a:off x="1666875" y="3898900"/>
            <a:ext cx="3305175" cy="1065213"/>
          </a:xfrm>
          <a:custGeom>
            <a:avLst/>
            <a:gdLst>
              <a:gd name="T0" fmla="*/ 0 w 2831"/>
              <a:gd name="T1" fmla="*/ 2147483647 h 990"/>
              <a:gd name="T2" fmla="*/ 2147483647 w 2831"/>
              <a:gd name="T3" fmla="*/ 2147483647 h 990"/>
              <a:gd name="T4" fmla="*/ 2147483647 w 2831"/>
              <a:gd name="T5" fmla="*/ 2147483647 h 990"/>
              <a:gd name="T6" fmla="*/ 2147483647 w 2831"/>
              <a:gd name="T7" fmla="*/ 2147483647 h 990"/>
              <a:gd name="T8" fmla="*/ 2147483647 w 2831"/>
              <a:gd name="T9" fmla="*/ 2147483647 h 990"/>
              <a:gd name="T10" fmla="*/ 2147483647 w 2831"/>
              <a:gd name="T11" fmla="*/ 2147483647 h 990"/>
              <a:gd name="T12" fmla="*/ 2147483647 w 2831"/>
              <a:gd name="T13" fmla="*/ 2147483647 h 990"/>
              <a:gd name="T14" fmla="*/ 2147483647 w 2831"/>
              <a:gd name="T15" fmla="*/ 2147483647 h 990"/>
              <a:gd name="T16" fmla="*/ 2147483647 w 2831"/>
              <a:gd name="T17" fmla="*/ 2147483647 h 990"/>
              <a:gd name="T18" fmla="*/ 2147483647 w 2831"/>
              <a:gd name="T19" fmla="*/ 2147483647 h 990"/>
              <a:gd name="T20" fmla="*/ 2147483647 w 2831"/>
              <a:gd name="T21" fmla="*/ 2147483647 h 990"/>
              <a:gd name="T22" fmla="*/ 2147483647 w 2831"/>
              <a:gd name="T23" fmla="*/ 2147483647 h 990"/>
              <a:gd name="T24" fmla="*/ 2147483647 w 2831"/>
              <a:gd name="T25" fmla="*/ 2147483647 h 990"/>
              <a:gd name="T26" fmla="*/ 2147483647 w 2831"/>
              <a:gd name="T27" fmla="*/ 2147483647 h 990"/>
              <a:gd name="T28" fmla="*/ 2147483647 w 2831"/>
              <a:gd name="T29" fmla="*/ 2147483647 h 990"/>
              <a:gd name="T30" fmla="*/ 2147483647 w 2831"/>
              <a:gd name="T31" fmla="*/ 2147483647 h 990"/>
              <a:gd name="T32" fmla="*/ 2147483647 w 2831"/>
              <a:gd name="T33" fmla="*/ 2147483647 h 990"/>
              <a:gd name="T34" fmla="*/ 2147483647 w 2831"/>
              <a:gd name="T35" fmla="*/ 2147483647 h 990"/>
              <a:gd name="T36" fmla="*/ 2147483647 w 2831"/>
              <a:gd name="T37" fmla="*/ 2147483647 h 990"/>
              <a:gd name="T38" fmla="*/ 2147483647 w 2831"/>
              <a:gd name="T39" fmla="*/ 2147483647 h 990"/>
              <a:gd name="T40" fmla="*/ 2147483647 w 2831"/>
              <a:gd name="T41" fmla="*/ 2147483647 h 990"/>
              <a:gd name="T42" fmla="*/ 2147483647 w 2831"/>
              <a:gd name="T43" fmla="*/ 2147483647 h 990"/>
              <a:gd name="T44" fmla="*/ 2147483647 w 2831"/>
              <a:gd name="T45" fmla="*/ 2147483647 h 990"/>
              <a:gd name="T46" fmla="*/ 2147483647 w 2831"/>
              <a:gd name="T47" fmla="*/ 2147483647 h 990"/>
              <a:gd name="T48" fmla="*/ 2147483647 w 2831"/>
              <a:gd name="T49" fmla="*/ 2147483647 h 990"/>
              <a:gd name="T50" fmla="*/ 2147483647 w 2831"/>
              <a:gd name="T51" fmla="*/ 2147483647 h 990"/>
              <a:gd name="T52" fmla="*/ 2147483647 w 2831"/>
              <a:gd name="T53" fmla="*/ 2147483647 h 990"/>
              <a:gd name="T54" fmla="*/ 2147483647 w 2831"/>
              <a:gd name="T55" fmla="*/ 2147483647 h 990"/>
              <a:gd name="T56" fmla="*/ 2147483647 w 2831"/>
              <a:gd name="T57" fmla="*/ 2147483647 h 990"/>
              <a:gd name="T58" fmla="*/ 2147483647 w 2831"/>
              <a:gd name="T59" fmla="*/ 2147483647 h 990"/>
              <a:gd name="T60" fmla="*/ 2147483647 w 2831"/>
              <a:gd name="T61" fmla="*/ 2147483647 h 990"/>
              <a:gd name="T62" fmla="*/ 2147483647 w 2831"/>
              <a:gd name="T63" fmla="*/ 2147483647 h 990"/>
              <a:gd name="T64" fmla="*/ 2147483647 w 2831"/>
              <a:gd name="T65" fmla="*/ 0 h 99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831"/>
              <a:gd name="T100" fmla="*/ 0 h 990"/>
              <a:gd name="T101" fmla="*/ 2831 w 2831"/>
              <a:gd name="T102" fmla="*/ 990 h 99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831" h="990">
                <a:moveTo>
                  <a:pt x="0" y="990"/>
                </a:moveTo>
                <a:cubicBezTo>
                  <a:pt x="3" y="960"/>
                  <a:pt x="2" y="930"/>
                  <a:pt x="8" y="901"/>
                </a:cubicBezTo>
                <a:cubicBezTo>
                  <a:pt x="10" y="892"/>
                  <a:pt x="20" y="886"/>
                  <a:pt x="24" y="877"/>
                </a:cubicBezTo>
                <a:cubicBezTo>
                  <a:pt x="44" y="831"/>
                  <a:pt x="37" y="812"/>
                  <a:pt x="89" y="795"/>
                </a:cubicBezTo>
                <a:cubicBezTo>
                  <a:pt x="139" y="762"/>
                  <a:pt x="196" y="777"/>
                  <a:pt x="251" y="795"/>
                </a:cubicBezTo>
                <a:cubicBezTo>
                  <a:pt x="317" y="842"/>
                  <a:pt x="217" y="777"/>
                  <a:pt x="324" y="820"/>
                </a:cubicBezTo>
                <a:cubicBezTo>
                  <a:pt x="360" y="835"/>
                  <a:pt x="373" y="852"/>
                  <a:pt x="397" y="877"/>
                </a:cubicBezTo>
                <a:cubicBezTo>
                  <a:pt x="471" y="867"/>
                  <a:pt x="510" y="844"/>
                  <a:pt x="576" y="812"/>
                </a:cubicBezTo>
                <a:cubicBezTo>
                  <a:pt x="617" y="769"/>
                  <a:pt x="563" y="823"/>
                  <a:pt x="616" y="779"/>
                </a:cubicBezTo>
                <a:cubicBezTo>
                  <a:pt x="642" y="757"/>
                  <a:pt x="653" y="733"/>
                  <a:pt x="681" y="714"/>
                </a:cubicBezTo>
                <a:cubicBezTo>
                  <a:pt x="706" y="677"/>
                  <a:pt x="719" y="636"/>
                  <a:pt x="730" y="593"/>
                </a:cubicBezTo>
                <a:cubicBezTo>
                  <a:pt x="770" y="601"/>
                  <a:pt x="792" y="615"/>
                  <a:pt x="827" y="633"/>
                </a:cubicBezTo>
                <a:cubicBezTo>
                  <a:pt x="890" y="664"/>
                  <a:pt x="971" y="669"/>
                  <a:pt x="1038" y="674"/>
                </a:cubicBezTo>
                <a:cubicBezTo>
                  <a:pt x="1118" y="660"/>
                  <a:pt x="1154" y="663"/>
                  <a:pt x="1208" y="609"/>
                </a:cubicBezTo>
                <a:cubicBezTo>
                  <a:pt x="1236" y="521"/>
                  <a:pt x="1192" y="652"/>
                  <a:pt x="1233" y="560"/>
                </a:cubicBezTo>
                <a:cubicBezTo>
                  <a:pt x="1240" y="544"/>
                  <a:pt x="1239" y="525"/>
                  <a:pt x="1249" y="511"/>
                </a:cubicBezTo>
                <a:cubicBezTo>
                  <a:pt x="1272" y="477"/>
                  <a:pt x="1261" y="496"/>
                  <a:pt x="1281" y="455"/>
                </a:cubicBezTo>
                <a:cubicBezTo>
                  <a:pt x="1292" y="282"/>
                  <a:pt x="1255" y="297"/>
                  <a:pt x="1419" y="309"/>
                </a:cubicBezTo>
                <a:cubicBezTo>
                  <a:pt x="1478" y="323"/>
                  <a:pt x="1528" y="346"/>
                  <a:pt x="1582" y="374"/>
                </a:cubicBezTo>
                <a:cubicBezTo>
                  <a:pt x="1650" y="408"/>
                  <a:pt x="1743" y="407"/>
                  <a:pt x="1817" y="414"/>
                </a:cubicBezTo>
                <a:cubicBezTo>
                  <a:pt x="1857" y="424"/>
                  <a:pt x="1889" y="432"/>
                  <a:pt x="1930" y="422"/>
                </a:cubicBezTo>
                <a:cubicBezTo>
                  <a:pt x="1961" y="393"/>
                  <a:pt x="2018" y="323"/>
                  <a:pt x="2044" y="284"/>
                </a:cubicBezTo>
                <a:cubicBezTo>
                  <a:pt x="2047" y="279"/>
                  <a:pt x="2068" y="232"/>
                  <a:pt x="2076" y="227"/>
                </a:cubicBezTo>
                <a:cubicBezTo>
                  <a:pt x="2091" y="218"/>
                  <a:pt x="2109" y="216"/>
                  <a:pt x="2125" y="211"/>
                </a:cubicBezTo>
                <a:cubicBezTo>
                  <a:pt x="2133" y="208"/>
                  <a:pt x="2149" y="203"/>
                  <a:pt x="2149" y="203"/>
                </a:cubicBezTo>
                <a:cubicBezTo>
                  <a:pt x="2185" y="169"/>
                  <a:pt x="2213" y="181"/>
                  <a:pt x="2263" y="187"/>
                </a:cubicBezTo>
                <a:cubicBezTo>
                  <a:pt x="2326" y="218"/>
                  <a:pt x="2382" y="210"/>
                  <a:pt x="2450" y="203"/>
                </a:cubicBezTo>
                <a:cubicBezTo>
                  <a:pt x="2484" y="180"/>
                  <a:pt x="2512" y="153"/>
                  <a:pt x="2547" y="130"/>
                </a:cubicBezTo>
                <a:cubicBezTo>
                  <a:pt x="2563" y="119"/>
                  <a:pt x="2583" y="112"/>
                  <a:pt x="2596" y="98"/>
                </a:cubicBezTo>
                <a:cubicBezTo>
                  <a:pt x="2609" y="84"/>
                  <a:pt x="2617" y="73"/>
                  <a:pt x="2636" y="65"/>
                </a:cubicBezTo>
                <a:cubicBezTo>
                  <a:pt x="2662" y="54"/>
                  <a:pt x="2690" y="50"/>
                  <a:pt x="2717" y="41"/>
                </a:cubicBezTo>
                <a:cubicBezTo>
                  <a:pt x="2725" y="38"/>
                  <a:pt x="2742" y="33"/>
                  <a:pt x="2742" y="33"/>
                </a:cubicBezTo>
                <a:cubicBezTo>
                  <a:pt x="2769" y="15"/>
                  <a:pt x="2798" y="0"/>
                  <a:pt x="2831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7959" name="Line 7"/>
          <p:cNvSpPr>
            <a:spLocks noChangeShapeType="1"/>
          </p:cNvSpPr>
          <p:nvPr/>
        </p:nvSpPr>
        <p:spPr bwMode="auto">
          <a:xfrm flipV="1">
            <a:off x="1643063" y="2841625"/>
            <a:ext cx="6659562" cy="21145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7960" name="Line 8"/>
          <p:cNvSpPr>
            <a:spLocks noChangeShapeType="1"/>
          </p:cNvSpPr>
          <p:nvPr/>
        </p:nvSpPr>
        <p:spPr bwMode="auto">
          <a:xfrm>
            <a:off x="1509713" y="5576888"/>
            <a:ext cx="2530475" cy="0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37961" name="Group 9"/>
          <p:cNvGrpSpPr>
            <a:grpSpLocks/>
          </p:cNvGrpSpPr>
          <p:nvPr/>
        </p:nvGrpSpPr>
        <p:grpSpPr bwMode="auto">
          <a:xfrm>
            <a:off x="1443038" y="2673350"/>
            <a:ext cx="6926262" cy="827088"/>
            <a:chOff x="909" y="1684"/>
            <a:chExt cx="4363" cy="521"/>
          </a:xfrm>
        </p:grpSpPr>
        <p:sp>
          <p:nvSpPr>
            <p:cNvPr id="58395" name="Line 10"/>
            <p:cNvSpPr>
              <a:spLocks noChangeShapeType="1"/>
            </p:cNvSpPr>
            <p:nvPr/>
          </p:nvSpPr>
          <p:spPr bwMode="auto">
            <a:xfrm>
              <a:off x="909" y="1829"/>
              <a:ext cx="4363" cy="0"/>
            </a:xfrm>
            <a:prstGeom prst="line">
              <a:avLst/>
            </a:prstGeom>
            <a:noFill/>
            <a:ln w="9525">
              <a:solidFill>
                <a:srgbClr val="6600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96" name="Line 11"/>
            <p:cNvSpPr>
              <a:spLocks noChangeShapeType="1"/>
            </p:cNvSpPr>
            <p:nvPr/>
          </p:nvSpPr>
          <p:spPr bwMode="auto">
            <a:xfrm>
              <a:off x="909" y="2182"/>
              <a:ext cx="4363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97" name="Text Box 12"/>
            <p:cNvSpPr txBox="1">
              <a:spLocks noChangeArrowheads="1"/>
            </p:cNvSpPr>
            <p:nvPr/>
          </p:nvSpPr>
          <p:spPr bwMode="auto">
            <a:xfrm>
              <a:off x="1161" y="1684"/>
              <a:ext cx="83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Physical limit</a:t>
              </a:r>
            </a:p>
          </p:txBody>
        </p:sp>
        <p:sp>
          <p:nvSpPr>
            <p:cNvPr id="58398" name="Text Box 13"/>
            <p:cNvSpPr txBox="1">
              <a:spLocks noChangeArrowheads="1"/>
            </p:cNvSpPr>
            <p:nvPr/>
          </p:nvSpPr>
          <p:spPr bwMode="auto">
            <a:xfrm>
              <a:off x="1201" y="2032"/>
              <a:ext cx="124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Breakthrough threshold</a:t>
              </a:r>
            </a:p>
          </p:txBody>
        </p:sp>
      </p:grpSp>
      <p:grpSp>
        <p:nvGrpSpPr>
          <p:cNvPr id="637966" name="Group 14"/>
          <p:cNvGrpSpPr>
            <a:grpSpLocks/>
          </p:cNvGrpSpPr>
          <p:nvPr/>
        </p:nvGrpSpPr>
        <p:grpSpPr bwMode="auto">
          <a:xfrm>
            <a:off x="4040188" y="5026025"/>
            <a:ext cx="2293937" cy="550863"/>
            <a:chOff x="2545" y="3166"/>
            <a:chExt cx="1445" cy="347"/>
          </a:xfrm>
        </p:grpSpPr>
        <p:sp>
          <p:nvSpPr>
            <p:cNvPr id="58390" name="Line 15"/>
            <p:cNvSpPr>
              <a:spLocks noChangeShapeType="1"/>
            </p:cNvSpPr>
            <p:nvPr/>
          </p:nvSpPr>
          <p:spPr bwMode="auto">
            <a:xfrm>
              <a:off x="2545" y="3513"/>
              <a:ext cx="1445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8391" name="Group 16"/>
            <p:cNvGrpSpPr>
              <a:grpSpLocks/>
            </p:cNvGrpSpPr>
            <p:nvPr/>
          </p:nvGrpSpPr>
          <p:grpSpPr bwMode="auto">
            <a:xfrm>
              <a:off x="2545" y="3166"/>
              <a:ext cx="1426" cy="269"/>
              <a:chOff x="2545" y="3166"/>
              <a:chExt cx="1426" cy="269"/>
            </a:xfrm>
          </p:grpSpPr>
          <p:sp>
            <p:nvSpPr>
              <p:cNvPr id="58392" name="Line 17"/>
              <p:cNvSpPr>
                <a:spLocks noChangeShapeType="1"/>
              </p:cNvSpPr>
              <p:nvPr/>
            </p:nvSpPr>
            <p:spPr bwMode="auto">
              <a:xfrm flipH="1">
                <a:off x="2545" y="3318"/>
                <a:ext cx="142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93" name="Line 18"/>
              <p:cNvSpPr>
                <a:spLocks noChangeShapeType="1"/>
              </p:cNvSpPr>
              <p:nvPr/>
            </p:nvSpPr>
            <p:spPr bwMode="auto">
              <a:xfrm>
                <a:off x="2545" y="3318"/>
                <a:ext cx="0" cy="1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94" name="Text Box 19"/>
              <p:cNvSpPr txBox="1">
                <a:spLocks noChangeArrowheads="1"/>
              </p:cNvSpPr>
              <p:nvPr/>
            </p:nvSpPr>
            <p:spPr bwMode="auto">
              <a:xfrm>
                <a:off x="2844" y="3166"/>
                <a:ext cx="68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/>
                  <a:t>Lead time</a:t>
                </a:r>
              </a:p>
            </p:txBody>
          </p:sp>
        </p:grpSp>
      </p:grpSp>
      <p:grpSp>
        <p:nvGrpSpPr>
          <p:cNvPr id="637972" name="Group 20"/>
          <p:cNvGrpSpPr>
            <a:grpSpLocks/>
          </p:cNvGrpSpPr>
          <p:nvPr/>
        </p:nvGrpSpPr>
        <p:grpSpPr bwMode="auto">
          <a:xfrm>
            <a:off x="5838825" y="4684713"/>
            <a:ext cx="2263775" cy="892175"/>
            <a:chOff x="3678" y="2951"/>
            <a:chExt cx="1426" cy="562"/>
          </a:xfrm>
        </p:grpSpPr>
        <p:sp>
          <p:nvSpPr>
            <p:cNvPr id="58386" name="Line 21"/>
            <p:cNvSpPr>
              <a:spLocks noChangeShapeType="1"/>
            </p:cNvSpPr>
            <p:nvPr/>
          </p:nvSpPr>
          <p:spPr bwMode="auto">
            <a:xfrm flipH="1">
              <a:off x="3678" y="3136"/>
              <a:ext cx="14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87" name="Line 22"/>
            <p:cNvSpPr>
              <a:spLocks noChangeShapeType="1"/>
            </p:cNvSpPr>
            <p:nvPr/>
          </p:nvSpPr>
          <p:spPr bwMode="auto">
            <a:xfrm>
              <a:off x="3678" y="3143"/>
              <a:ext cx="0" cy="2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88" name="Line 23"/>
            <p:cNvSpPr>
              <a:spLocks noChangeShapeType="1"/>
            </p:cNvSpPr>
            <p:nvPr/>
          </p:nvSpPr>
          <p:spPr bwMode="auto">
            <a:xfrm>
              <a:off x="3678" y="3513"/>
              <a:ext cx="1426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89" name="Text Box 24"/>
            <p:cNvSpPr txBox="1">
              <a:spLocks noChangeArrowheads="1"/>
            </p:cNvSpPr>
            <p:nvPr/>
          </p:nvSpPr>
          <p:spPr bwMode="auto">
            <a:xfrm>
              <a:off x="4214" y="2951"/>
              <a:ext cx="67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Lead time</a:t>
              </a:r>
            </a:p>
          </p:txBody>
        </p:sp>
      </p:grpSp>
      <p:sp>
        <p:nvSpPr>
          <p:cNvPr id="58380" name="Text Box 25"/>
          <p:cNvSpPr txBox="1">
            <a:spLocks noChangeArrowheads="1"/>
          </p:cNvSpPr>
          <p:nvPr/>
        </p:nvSpPr>
        <p:spPr bwMode="auto">
          <a:xfrm>
            <a:off x="4506913" y="5764213"/>
            <a:ext cx="665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Time</a:t>
            </a:r>
          </a:p>
        </p:txBody>
      </p:sp>
      <p:sp>
        <p:nvSpPr>
          <p:cNvPr id="58381" name="Text Box 26"/>
          <p:cNvSpPr txBox="1">
            <a:spLocks noChangeArrowheads="1"/>
          </p:cNvSpPr>
          <p:nvPr/>
        </p:nvSpPr>
        <p:spPr bwMode="auto">
          <a:xfrm rot="-5400000">
            <a:off x="777875" y="3916363"/>
            <a:ext cx="996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Metric</a:t>
            </a:r>
          </a:p>
        </p:txBody>
      </p:sp>
      <p:grpSp>
        <p:nvGrpSpPr>
          <p:cNvPr id="637979" name="Group 27"/>
          <p:cNvGrpSpPr>
            <a:grpSpLocks/>
          </p:cNvGrpSpPr>
          <p:nvPr/>
        </p:nvGrpSpPr>
        <p:grpSpPr bwMode="auto">
          <a:xfrm>
            <a:off x="4905375" y="2903538"/>
            <a:ext cx="3197225" cy="2549525"/>
            <a:chOff x="3090" y="1829"/>
            <a:chExt cx="2014" cy="1606"/>
          </a:xfrm>
        </p:grpSpPr>
        <p:sp>
          <p:nvSpPr>
            <p:cNvPr id="58383" name="Line 28"/>
            <p:cNvSpPr>
              <a:spLocks noChangeShapeType="1"/>
            </p:cNvSpPr>
            <p:nvPr/>
          </p:nvSpPr>
          <p:spPr bwMode="auto">
            <a:xfrm>
              <a:off x="3971" y="2182"/>
              <a:ext cx="0" cy="12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84" name="Line 29"/>
            <p:cNvSpPr>
              <a:spLocks noChangeShapeType="1"/>
            </p:cNvSpPr>
            <p:nvPr/>
          </p:nvSpPr>
          <p:spPr bwMode="auto">
            <a:xfrm>
              <a:off x="5104" y="1829"/>
              <a:ext cx="0" cy="16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85" name="Line 30"/>
            <p:cNvSpPr>
              <a:spLocks noChangeShapeType="1"/>
            </p:cNvSpPr>
            <p:nvPr/>
          </p:nvSpPr>
          <p:spPr bwMode="auto">
            <a:xfrm>
              <a:off x="3090" y="2456"/>
              <a:ext cx="1" cy="9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7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7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37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37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37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37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37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7958" grpId="0" animBg="1"/>
      <p:bldP spid="637959" grpId="0" animBg="1"/>
      <p:bldP spid="63796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F7FE2E-44D6-4DD3-A2F1-BADB3992E229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387600" y="228600"/>
            <a:ext cx="6108700" cy="876300"/>
          </a:xfrm>
        </p:spPr>
        <p:txBody>
          <a:bodyPr/>
          <a:lstStyle/>
          <a:p>
            <a:pPr eaLnBrk="1" hangingPunct="1"/>
            <a:r>
              <a:rPr lang="en-US" smtClean="0"/>
              <a:t>Risk Analysis Report</a:t>
            </a: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625" y="1241472"/>
            <a:ext cx="8675688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2D12B-B6DC-4BDC-8DEA-9661E1214CC3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63491" name="Rectangle 2"/>
          <p:cNvSpPr>
            <a:spLocks noChangeArrowheads="1"/>
          </p:cNvSpPr>
          <p:nvPr/>
        </p:nvSpPr>
        <p:spPr bwMode="auto">
          <a:xfrm>
            <a:off x="1803400" y="228600"/>
            <a:ext cx="6718300" cy="876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4400" b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Risk Analysis Report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288" y="1106488"/>
            <a:ext cx="7680325" cy="511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Oval 4"/>
          <p:cNvSpPr>
            <a:spLocks noChangeArrowheads="1"/>
          </p:cNvSpPr>
          <p:nvPr/>
        </p:nvSpPr>
        <p:spPr bwMode="auto">
          <a:xfrm>
            <a:off x="6578600" y="4165600"/>
            <a:ext cx="1625600" cy="4699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PerfCap Software Offering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Performance Management</a:t>
            </a:r>
          </a:p>
          <a:p>
            <a:pPr lvl="1"/>
            <a:r>
              <a:rPr lang="en-US" sz="2400" dirty="0" smtClean="0"/>
              <a:t>Server Performance - PAWZ</a:t>
            </a:r>
          </a:p>
          <a:p>
            <a:pPr lvl="1"/>
            <a:r>
              <a:rPr lang="en-US" sz="2400" dirty="0" smtClean="0"/>
              <a:t>Web Application Transaction Performance - WAT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Capacity Planning</a:t>
            </a:r>
          </a:p>
          <a:p>
            <a:pPr lvl="1"/>
            <a:r>
              <a:rPr lang="en-US" sz="2400" dirty="0" smtClean="0"/>
              <a:t>PAWZ Planner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Asset Management</a:t>
            </a:r>
          </a:p>
          <a:p>
            <a:pPr lvl="1"/>
            <a:r>
              <a:rPr lang="en-US" sz="2400" dirty="0" smtClean="0"/>
              <a:t>Hardware, Software, Patches, etc., - FindIT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895A7-1FED-46BB-B572-2CF3B3DD74B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487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39000" y="6394450"/>
            <a:ext cx="1905000" cy="290513"/>
          </a:xfrm>
        </p:spPr>
        <p:txBody>
          <a:bodyPr/>
          <a:lstStyle/>
          <a:p>
            <a:pPr>
              <a:defRPr/>
            </a:pPr>
            <a:fld id="{7D631320-E881-465C-BF51-6A39A2FC6AF8}" type="slidenum">
              <a:rPr lang="en-US"/>
              <a:pPr>
                <a:defRPr/>
              </a:pPr>
              <a:t>40</a:t>
            </a:fld>
            <a:endParaRPr lang="en-US"/>
          </a:p>
        </p:txBody>
      </p:sp>
      <p:grpSp>
        <p:nvGrpSpPr>
          <p:cNvPr id="566274" name="Group 2"/>
          <p:cNvGrpSpPr>
            <a:grpSpLocks/>
          </p:cNvGrpSpPr>
          <p:nvPr/>
        </p:nvGrpSpPr>
        <p:grpSpPr bwMode="auto">
          <a:xfrm>
            <a:off x="2222500" y="2544763"/>
            <a:ext cx="3810000" cy="2411412"/>
            <a:chOff x="1400" y="1712"/>
            <a:chExt cx="2400" cy="1519"/>
          </a:xfrm>
        </p:grpSpPr>
        <p:sp>
          <p:nvSpPr>
            <p:cNvPr id="64534" name="Freeform 3"/>
            <p:cNvSpPr>
              <a:spLocks/>
            </p:cNvSpPr>
            <p:nvPr/>
          </p:nvSpPr>
          <p:spPr bwMode="auto">
            <a:xfrm>
              <a:off x="1400" y="1712"/>
              <a:ext cx="2176" cy="1328"/>
            </a:xfrm>
            <a:custGeom>
              <a:avLst/>
              <a:gdLst>
                <a:gd name="T0" fmla="*/ 8 w 2176"/>
                <a:gd name="T1" fmla="*/ 1333 h 1312"/>
                <a:gd name="T2" fmla="*/ 72 w 2176"/>
                <a:gd name="T3" fmla="*/ 1222 h 1312"/>
                <a:gd name="T4" fmla="*/ 112 w 2176"/>
                <a:gd name="T5" fmla="*/ 1136 h 1312"/>
                <a:gd name="T6" fmla="*/ 200 w 2176"/>
                <a:gd name="T7" fmla="*/ 1118 h 1312"/>
                <a:gd name="T8" fmla="*/ 320 w 2176"/>
                <a:gd name="T9" fmla="*/ 1144 h 1312"/>
                <a:gd name="T10" fmla="*/ 384 w 2176"/>
                <a:gd name="T11" fmla="*/ 1101 h 1312"/>
                <a:gd name="T12" fmla="*/ 432 w 2176"/>
                <a:gd name="T13" fmla="*/ 1049 h 1312"/>
                <a:gd name="T14" fmla="*/ 448 w 2176"/>
                <a:gd name="T15" fmla="*/ 954 h 1312"/>
                <a:gd name="T16" fmla="*/ 496 w 2176"/>
                <a:gd name="T17" fmla="*/ 921 h 1312"/>
                <a:gd name="T18" fmla="*/ 552 w 2176"/>
                <a:gd name="T19" fmla="*/ 886 h 1312"/>
                <a:gd name="T20" fmla="*/ 736 w 2176"/>
                <a:gd name="T21" fmla="*/ 877 h 1312"/>
                <a:gd name="T22" fmla="*/ 792 w 2176"/>
                <a:gd name="T23" fmla="*/ 877 h 1312"/>
                <a:gd name="T24" fmla="*/ 880 w 2176"/>
                <a:gd name="T25" fmla="*/ 835 h 1312"/>
                <a:gd name="T26" fmla="*/ 904 w 2176"/>
                <a:gd name="T27" fmla="*/ 749 h 1312"/>
                <a:gd name="T28" fmla="*/ 936 w 2176"/>
                <a:gd name="T29" fmla="*/ 696 h 1312"/>
                <a:gd name="T30" fmla="*/ 944 w 2176"/>
                <a:gd name="T31" fmla="*/ 578 h 1312"/>
                <a:gd name="T32" fmla="*/ 1072 w 2176"/>
                <a:gd name="T33" fmla="*/ 500 h 1312"/>
                <a:gd name="T34" fmla="*/ 1168 w 2176"/>
                <a:gd name="T35" fmla="*/ 492 h 1312"/>
                <a:gd name="T36" fmla="*/ 1272 w 2176"/>
                <a:gd name="T37" fmla="*/ 483 h 1312"/>
                <a:gd name="T38" fmla="*/ 1328 w 2176"/>
                <a:gd name="T39" fmla="*/ 473 h 1312"/>
                <a:gd name="T40" fmla="*/ 1440 w 2176"/>
                <a:gd name="T41" fmla="*/ 500 h 1312"/>
                <a:gd name="T42" fmla="*/ 1496 w 2176"/>
                <a:gd name="T43" fmla="*/ 454 h 1312"/>
                <a:gd name="T44" fmla="*/ 1568 w 2176"/>
                <a:gd name="T45" fmla="*/ 397 h 1312"/>
                <a:gd name="T46" fmla="*/ 1608 w 2176"/>
                <a:gd name="T47" fmla="*/ 320 h 1312"/>
                <a:gd name="T48" fmla="*/ 1656 w 2176"/>
                <a:gd name="T49" fmla="*/ 266 h 1312"/>
                <a:gd name="T50" fmla="*/ 1760 w 2176"/>
                <a:gd name="T51" fmla="*/ 140 h 1312"/>
                <a:gd name="T52" fmla="*/ 1920 w 2176"/>
                <a:gd name="T53" fmla="*/ 110 h 1312"/>
                <a:gd name="T54" fmla="*/ 2016 w 2176"/>
                <a:gd name="T55" fmla="*/ 140 h 1312"/>
                <a:gd name="T56" fmla="*/ 2080 w 2176"/>
                <a:gd name="T57" fmla="*/ 110 h 1312"/>
                <a:gd name="T58" fmla="*/ 2120 w 2176"/>
                <a:gd name="T59" fmla="*/ 8 h 1312"/>
                <a:gd name="T60" fmla="*/ 2176 w 2176"/>
                <a:gd name="T61" fmla="*/ 0 h 1312"/>
                <a:gd name="T62" fmla="*/ 2176 w 2176"/>
                <a:gd name="T63" fmla="*/ 1411 h 1312"/>
                <a:gd name="T64" fmla="*/ 0 w 2176"/>
                <a:gd name="T65" fmla="*/ 1411 h 1312"/>
                <a:gd name="T66" fmla="*/ 8 w 2176"/>
                <a:gd name="T67" fmla="*/ 1333 h 131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76"/>
                <a:gd name="T103" fmla="*/ 0 h 1312"/>
                <a:gd name="T104" fmla="*/ 2176 w 2176"/>
                <a:gd name="T105" fmla="*/ 1312 h 131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76" h="1312">
                  <a:moveTo>
                    <a:pt x="8" y="1240"/>
                  </a:moveTo>
                  <a:lnTo>
                    <a:pt x="72" y="1136"/>
                  </a:lnTo>
                  <a:lnTo>
                    <a:pt x="112" y="1056"/>
                  </a:lnTo>
                  <a:lnTo>
                    <a:pt x="200" y="1040"/>
                  </a:lnTo>
                  <a:lnTo>
                    <a:pt x="320" y="1064"/>
                  </a:lnTo>
                  <a:lnTo>
                    <a:pt x="384" y="1024"/>
                  </a:lnTo>
                  <a:lnTo>
                    <a:pt x="432" y="976"/>
                  </a:lnTo>
                  <a:lnTo>
                    <a:pt x="448" y="888"/>
                  </a:lnTo>
                  <a:lnTo>
                    <a:pt x="496" y="856"/>
                  </a:lnTo>
                  <a:lnTo>
                    <a:pt x="552" y="824"/>
                  </a:lnTo>
                  <a:cubicBezTo>
                    <a:pt x="677" y="814"/>
                    <a:pt x="616" y="816"/>
                    <a:pt x="736" y="816"/>
                  </a:cubicBezTo>
                  <a:lnTo>
                    <a:pt x="792" y="816"/>
                  </a:lnTo>
                  <a:lnTo>
                    <a:pt x="880" y="776"/>
                  </a:lnTo>
                  <a:lnTo>
                    <a:pt x="904" y="696"/>
                  </a:lnTo>
                  <a:lnTo>
                    <a:pt x="936" y="648"/>
                  </a:lnTo>
                  <a:lnTo>
                    <a:pt x="944" y="536"/>
                  </a:lnTo>
                  <a:lnTo>
                    <a:pt x="1072" y="464"/>
                  </a:lnTo>
                  <a:lnTo>
                    <a:pt x="1168" y="456"/>
                  </a:lnTo>
                  <a:lnTo>
                    <a:pt x="1272" y="448"/>
                  </a:lnTo>
                  <a:lnTo>
                    <a:pt x="1328" y="440"/>
                  </a:lnTo>
                  <a:lnTo>
                    <a:pt x="1440" y="464"/>
                  </a:lnTo>
                  <a:lnTo>
                    <a:pt x="1496" y="424"/>
                  </a:lnTo>
                  <a:lnTo>
                    <a:pt x="1568" y="368"/>
                  </a:lnTo>
                  <a:lnTo>
                    <a:pt x="1608" y="296"/>
                  </a:lnTo>
                  <a:lnTo>
                    <a:pt x="1656" y="248"/>
                  </a:lnTo>
                  <a:lnTo>
                    <a:pt x="1760" y="128"/>
                  </a:lnTo>
                  <a:lnTo>
                    <a:pt x="1920" y="104"/>
                  </a:lnTo>
                  <a:lnTo>
                    <a:pt x="2016" y="128"/>
                  </a:lnTo>
                  <a:lnTo>
                    <a:pt x="2080" y="104"/>
                  </a:lnTo>
                  <a:lnTo>
                    <a:pt x="2120" y="8"/>
                  </a:lnTo>
                  <a:lnTo>
                    <a:pt x="2176" y="0"/>
                  </a:lnTo>
                  <a:lnTo>
                    <a:pt x="2176" y="1312"/>
                  </a:lnTo>
                  <a:lnTo>
                    <a:pt x="0" y="1312"/>
                  </a:lnTo>
                  <a:lnTo>
                    <a:pt x="8" y="124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35" name="Text Box 4"/>
            <p:cNvSpPr txBox="1">
              <a:spLocks noChangeArrowheads="1"/>
            </p:cNvSpPr>
            <p:nvPr/>
          </p:nvSpPr>
          <p:spPr bwMode="auto">
            <a:xfrm>
              <a:off x="1408" y="3039"/>
              <a:ext cx="23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J   F   M    A    M    J    J   A    S    O    N     D</a:t>
              </a:r>
            </a:p>
          </p:txBody>
        </p:sp>
      </p:grpSp>
      <p:sp>
        <p:nvSpPr>
          <p:cNvPr id="64515" name="Rectangle 5"/>
          <p:cNvSpPr>
            <a:spLocks noGrp="1" noChangeArrowheads="1"/>
          </p:cNvSpPr>
          <p:nvPr>
            <p:ph type="title"/>
          </p:nvPr>
        </p:nvSpPr>
        <p:spPr>
          <a:xfrm>
            <a:off x="2146300" y="193675"/>
            <a:ext cx="6997700" cy="854075"/>
          </a:xfrm>
        </p:spPr>
        <p:txBody>
          <a:bodyPr/>
          <a:lstStyle/>
          <a:p>
            <a:pPr eaLnBrk="1" hangingPunct="1"/>
            <a:r>
              <a:rPr lang="en-US" sz="4000" smtClean="0"/>
              <a:t>Capacity Planning via Trending</a:t>
            </a:r>
          </a:p>
        </p:txBody>
      </p:sp>
      <p:sp>
        <p:nvSpPr>
          <p:cNvPr id="64516" name="Line 6"/>
          <p:cNvSpPr>
            <a:spLocks noChangeShapeType="1"/>
          </p:cNvSpPr>
          <p:nvPr/>
        </p:nvSpPr>
        <p:spPr bwMode="auto">
          <a:xfrm>
            <a:off x="1946275" y="1047750"/>
            <a:ext cx="0" cy="3903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17" name="Text Box 7"/>
          <p:cNvSpPr txBox="1">
            <a:spLocks noChangeArrowheads="1"/>
          </p:cNvSpPr>
          <p:nvPr/>
        </p:nvSpPr>
        <p:spPr bwMode="auto">
          <a:xfrm>
            <a:off x="5867400" y="4657725"/>
            <a:ext cx="155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>
                <a:latin typeface="Times New Roman" pitchFamily="18" charset="0"/>
              </a:rPr>
              <a:t>Time</a:t>
            </a:r>
          </a:p>
        </p:txBody>
      </p:sp>
      <p:sp>
        <p:nvSpPr>
          <p:cNvPr id="64518" name="Line 8"/>
          <p:cNvSpPr>
            <a:spLocks noChangeShapeType="1"/>
          </p:cNvSpPr>
          <p:nvPr/>
        </p:nvSpPr>
        <p:spPr bwMode="auto">
          <a:xfrm>
            <a:off x="6496050" y="4862513"/>
            <a:ext cx="512763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519" name="Text Box 9"/>
          <p:cNvSpPr txBox="1">
            <a:spLocks noChangeArrowheads="1"/>
          </p:cNvSpPr>
          <p:nvPr/>
        </p:nvSpPr>
        <p:spPr bwMode="auto">
          <a:xfrm rot="-5400000">
            <a:off x="117476" y="2457450"/>
            <a:ext cx="2946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0">
                <a:latin typeface="Times New Roman" pitchFamily="18" charset="0"/>
              </a:rPr>
              <a:t>Performance Metric</a:t>
            </a:r>
            <a:br>
              <a:rPr lang="en-US" sz="1600" b="0">
                <a:latin typeface="Times New Roman" pitchFamily="18" charset="0"/>
              </a:rPr>
            </a:br>
            <a:r>
              <a:rPr lang="en-US" sz="1600" b="0">
                <a:latin typeface="Times New Roman" pitchFamily="18" charset="0"/>
              </a:rPr>
              <a:t>(Av. or Peak CPU Utilization)</a:t>
            </a:r>
          </a:p>
        </p:txBody>
      </p:sp>
      <p:sp>
        <p:nvSpPr>
          <p:cNvPr id="566282" name="Text Box 10"/>
          <p:cNvSpPr txBox="1">
            <a:spLocks noChangeArrowheads="1"/>
          </p:cNvSpPr>
          <p:nvPr/>
        </p:nvSpPr>
        <p:spPr bwMode="auto">
          <a:xfrm>
            <a:off x="1812925" y="5057775"/>
            <a:ext cx="611028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sz="1800" b="0">
                <a:latin typeface="Times New Roman" pitchFamily="18" charset="0"/>
              </a:rPr>
              <a:t> Simple to produce and follow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sz="1800" b="0">
                <a:latin typeface="Times New Roman" pitchFamily="18" charset="0"/>
              </a:rPr>
              <a:t>  Issues</a:t>
            </a:r>
          </a:p>
          <a:p>
            <a:pPr lvl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sz="1800" b="0">
                <a:latin typeface="Times New Roman" pitchFamily="18" charset="0"/>
              </a:rPr>
              <a:t> defining right Capacity Limit</a:t>
            </a:r>
          </a:p>
          <a:p>
            <a:pPr lvl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sz="1800" b="0">
                <a:latin typeface="Times New Roman" pitchFamily="18" charset="0"/>
              </a:rPr>
              <a:t>  single vs composite metric</a:t>
            </a:r>
          </a:p>
          <a:p>
            <a:pPr lvl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sz="1800" b="0">
                <a:latin typeface="Times New Roman" pitchFamily="18" charset="0"/>
              </a:rPr>
              <a:t>  end user satisfaction </a:t>
            </a:r>
          </a:p>
        </p:txBody>
      </p:sp>
      <p:grpSp>
        <p:nvGrpSpPr>
          <p:cNvPr id="566283" name="Group 11"/>
          <p:cNvGrpSpPr>
            <a:grpSpLocks/>
          </p:cNvGrpSpPr>
          <p:nvPr/>
        </p:nvGrpSpPr>
        <p:grpSpPr bwMode="auto">
          <a:xfrm>
            <a:off x="5705475" y="2479675"/>
            <a:ext cx="876300" cy="2184400"/>
            <a:chOff x="3594" y="1671"/>
            <a:chExt cx="552" cy="1360"/>
          </a:xfrm>
        </p:grpSpPr>
        <p:sp>
          <p:nvSpPr>
            <p:cNvPr id="64532" name="Line 12"/>
            <p:cNvSpPr>
              <a:spLocks noChangeShapeType="1"/>
            </p:cNvSpPr>
            <p:nvPr/>
          </p:nvSpPr>
          <p:spPr bwMode="auto">
            <a:xfrm flipH="1" flipV="1">
              <a:off x="3594" y="1711"/>
              <a:ext cx="0" cy="1320"/>
            </a:xfrm>
            <a:prstGeom prst="line">
              <a:avLst/>
            </a:prstGeom>
            <a:noFill/>
            <a:ln w="28575">
              <a:solidFill>
                <a:srgbClr val="CC66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33" name="Text Box 13"/>
            <p:cNvSpPr txBox="1">
              <a:spLocks noChangeArrowheads="1"/>
            </p:cNvSpPr>
            <p:nvPr/>
          </p:nvSpPr>
          <p:spPr bwMode="auto">
            <a:xfrm>
              <a:off x="3634" y="1671"/>
              <a:ext cx="512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Times New Roman" pitchFamily="18" charset="0"/>
                </a:rPr>
                <a:t>Today</a:t>
              </a:r>
            </a:p>
          </p:txBody>
        </p:sp>
      </p:grpSp>
      <p:grpSp>
        <p:nvGrpSpPr>
          <p:cNvPr id="566286" name="Group 14"/>
          <p:cNvGrpSpPr>
            <a:grpSpLocks/>
          </p:cNvGrpSpPr>
          <p:nvPr/>
        </p:nvGrpSpPr>
        <p:grpSpPr bwMode="auto">
          <a:xfrm>
            <a:off x="5718175" y="3921125"/>
            <a:ext cx="1611313" cy="490538"/>
            <a:chOff x="3602" y="2579"/>
            <a:chExt cx="1015" cy="309"/>
          </a:xfrm>
        </p:grpSpPr>
        <p:sp>
          <p:nvSpPr>
            <p:cNvPr id="64530" name="AutoShape 15"/>
            <p:cNvSpPr>
              <a:spLocks noChangeArrowheads="1"/>
            </p:cNvSpPr>
            <p:nvPr/>
          </p:nvSpPr>
          <p:spPr bwMode="auto">
            <a:xfrm>
              <a:off x="3602" y="2579"/>
              <a:ext cx="1015" cy="309"/>
            </a:xfrm>
            <a:prstGeom prst="leftRightArrow">
              <a:avLst>
                <a:gd name="adj1" fmla="val 61815"/>
                <a:gd name="adj2" fmla="val 5404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4531" name="Text Box 16"/>
            <p:cNvSpPr txBox="1">
              <a:spLocks noChangeArrowheads="1"/>
            </p:cNvSpPr>
            <p:nvPr/>
          </p:nvSpPr>
          <p:spPr bwMode="auto">
            <a:xfrm>
              <a:off x="3849" y="2632"/>
              <a:ext cx="631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dirty="0">
                  <a:solidFill>
                    <a:srgbClr val="CC6600"/>
                  </a:solidFill>
                  <a:latin typeface="Times New Roman" pitchFamily="18" charset="0"/>
                </a:rPr>
                <a:t>Remaining</a:t>
              </a:r>
              <a:br>
                <a:rPr lang="en-US" dirty="0">
                  <a:solidFill>
                    <a:srgbClr val="CC6600"/>
                  </a:solidFill>
                  <a:latin typeface="Times New Roman" pitchFamily="18" charset="0"/>
                </a:rPr>
              </a:br>
              <a:r>
                <a:rPr lang="en-US" dirty="0">
                  <a:solidFill>
                    <a:srgbClr val="CC6600"/>
                  </a:solidFill>
                  <a:latin typeface="Times New Roman" pitchFamily="18" charset="0"/>
                </a:rPr>
                <a:t>Capacity</a:t>
              </a:r>
            </a:p>
          </p:txBody>
        </p:sp>
      </p:grpSp>
      <p:grpSp>
        <p:nvGrpSpPr>
          <p:cNvPr id="566289" name="Group 17"/>
          <p:cNvGrpSpPr>
            <a:grpSpLocks/>
          </p:cNvGrpSpPr>
          <p:nvPr/>
        </p:nvGrpSpPr>
        <p:grpSpPr bwMode="auto">
          <a:xfrm>
            <a:off x="1743075" y="1227138"/>
            <a:ext cx="6488113" cy="3389312"/>
            <a:chOff x="1098" y="882"/>
            <a:chExt cx="4087" cy="2135"/>
          </a:xfrm>
        </p:grpSpPr>
        <p:grpSp>
          <p:nvGrpSpPr>
            <p:cNvPr id="64525" name="Group 18"/>
            <p:cNvGrpSpPr>
              <a:grpSpLocks/>
            </p:cNvGrpSpPr>
            <p:nvPr/>
          </p:nvGrpSpPr>
          <p:grpSpPr bwMode="auto">
            <a:xfrm>
              <a:off x="1098" y="1146"/>
              <a:ext cx="4087" cy="1754"/>
              <a:chOff x="1226" y="1081"/>
              <a:chExt cx="4087" cy="1754"/>
            </a:xfrm>
          </p:grpSpPr>
          <p:sp>
            <p:nvSpPr>
              <p:cNvPr id="64528" name="Line 19"/>
              <p:cNvSpPr>
                <a:spLocks noChangeShapeType="1"/>
              </p:cNvSpPr>
              <p:nvPr/>
            </p:nvSpPr>
            <p:spPr bwMode="auto">
              <a:xfrm flipV="1">
                <a:off x="1519" y="1081"/>
                <a:ext cx="3255" cy="175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29" name="Line 20"/>
              <p:cNvSpPr>
                <a:spLocks noChangeShapeType="1"/>
              </p:cNvSpPr>
              <p:nvPr/>
            </p:nvSpPr>
            <p:spPr bwMode="auto">
              <a:xfrm>
                <a:off x="1226" y="1089"/>
                <a:ext cx="4087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4526" name="Text Box 21"/>
            <p:cNvSpPr txBox="1">
              <a:spLocks noChangeArrowheads="1"/>
            </p:cNvSpPr>
            <p:nvPr/>
          </p:nvSpPr>
          <p:spPr bwMode="auto">
            <a:xfrm>
              <a:off x="1190" y="882"/>
              <a:ext cx="155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Capacity Limit</a:t>
              </a:r>
            </a:p>
          </p:txBody>
        </p:sp>
        <p:sp>
          <p:nvSpPr>
            <p:cNvPr id="64527" name="Line 22"/>
            <p:cNvSpPr>
              <a:spLocks noChangeShapeType="1"/>
            </p:cNvSpPr>
            <p:nvPr/>
          </p:nvSpPr>
          <p:spPr bwMode="auto">
            <a:xfrm>
              <a:off x="4626" y="1152"/>
              <a:ext cx="0" cy="18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524" name="Line 23"/>
          <p:cNvSpPr>
            <a:spLocks noChangeShapeType="1"/>
          </p:cNvSpPr>
          <p:nvPr/>
        </p:nvSpPr>
        <p:spPr bwMode="auto">
          <a:xfrm>
            <a:off x="1143000" y="4665663"/>
            <a:ext cx="6794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6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6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66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6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6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6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6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6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6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6282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91CF07-2536-4185-8651-4787CC6E0E11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901700" y="0"/>
            <a:ext cx="7772400" cy="850900"/>
          </a:xfrm>
        </p:spPr>
        <p:txBody>
          <a:bodyPr/>
          <a:lstStyle/>
          <a:p>
            <a:pPr eaLnBrk="1" hangingPunct="1"/>
            <a:r>
              <a:rPr lang="en-US" smtClean="0"/>
              <a:t>PAWZ Planner</a:t>
            </a:r>
          </a:p>
        </p:txBody>
      </p:sp>
      <p:sp>
        <p:nvSpPr>
          <p:cNvPr id="356362" name="Rectangle 10"/>
          <p:cNvSpPr>
            <a:spLocks noChangeArrowheads="1"/>
          </p:cNvSpPr>
          <p:nvPr/>
        </p:nvSpPr>
        <p:spPr bwMode="auto">
          <a:xfrm>
            <a:off x="6354763" y="2032000"/>
            <a:ext cx="771525" cy="1979613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356381" name="Group 29"/>
          <p:cNvGrpSpPr>
            <a:grpSpLocks/>
          </p:cNvGrpSpPr>
          <p:nvPr/>
        </p:nvGrpSpPr>
        <p:grpSpPr bwMode="auto">
          <a:xfrm>
            <a:off x="1292225" y="2886075"/>
            <a:ext cx="6661150" cy="3373438"/>
            <a:chOff x="814" y="1818"/>
            <a:chExt cx="4196" cy="2125"/>
          </a:xfrm>
        </p:grpSpPr>
        <p:sp>
          <p:nvSpPr>
            <p:cNvPr id="66581" name="Line 4"/>
            <p:cNvSpPr>
              <a:spLocks noChangeShapeType="1"/>
            </p:cNvSpPr>
            <p:nvPr/>
          </p:nvSpPr>
          <p:spPr bwMode="auto">
            <a:xfrm>
              <a:off x="827" y="3454"/>
              <a:ext cx="418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82" name="Line 5"/>
            <p:cNvSpPr>
              <a:spLocks noChangeShapeType="1"/>
            </p:cNvSpPr>
            <p:nvPr/>
          </p:nvSpPr>
          <p:spPr bwMode="auto">
            <a:xfrm>
              <a:off x="2174" y="3770"/>
              <a:ext cx="844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83" name="Text Box 6"/>
            <p:cNvSpPr txBox="1">
              <a:spLocks noChangeArrowheads="1"/>
            </p:cNvSpPr>
            <p:nvPr/>
          </p:nvSpPr>
          <p:spPr bwMode="auto">
            <a:xfrm>
              <a:off x="3019" y="3681"/>
              <a:ext cx="21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accent2"/>
                  </a:solidFill>
                  <a:latin typeface="Symbol" pitchFamily="18" charset="2"/>
                </a:rPr>
                <a:t>l</a:t>
              </a:r>
            </a:p>
          </p:txBody>
        </p:sp>
        <p:sp>
          <p:nvSpPr>
            <p:cNvPr id="66584" name="Line 7"/>
            <p:cNvSpPr>
              <a:spLocks noChangeShapeType="1"/>
            </p:cNvSpPr>
            <p:nvPr/>
          </p:nvSpPr>
          <p:spPr bwMode="auto">
            <a:xfrm flipV="1">
              <a:off x="1012" y="2201"/>
              <a:ext cx="1" cy="78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85" name="Text Box 8"/>
            <p:cNvSpPr txBox="1">
              <a:spLocks noChangeArrowheads="1"/>
            </p:cNvSpPr>
            <p:nvPr/>
          </p:nvSpPr>
          <p:spPr bwMode="auto">
            <a:xfrm>
              <a:off x="2226" y="3770"/>
              <a:ext cx="91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accent2"/>
                  </a:solidFill>
                  <a:latin typeface="Times New Roman" pitchFamily="18" charset="0"/>
                </a:rPr>
                <a:t>Workload</a:t>
              </a:r>
            </a:p>
          </p:txBody>
        </p:sp>
        <p:sp>
          <p:nvSpPr>
            <p:cNvPr id="66586" name="Text Box 9"/>
            <p:cNvSpPr txBox="1">
              <a:spLocks noChangeArrowheads="1"/>
            </p:cNvSpPr>
            <p:nvPr/>
          </p:nvSpPr>
          <p:spPr bwMode="auto">
            <a:xfrm rot="-5400000">
              <a:off x="349" y="2283"/>
              <a:ext cx="11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accent2"/>
                  </a:solidFill>
                  <a:latin typeface="Times New Roman" pitchFamily="18" charset="0"/>
                </a:rPr>
                <a:t>Response Time</a:t>
              </a:r>
            </a:p>
          </p:txBody>
        </p:sp>
        <p:sp>
          <p:nvSpPr>
            <p:cNvPr id="66587" name="Line 14"/>
            <p:cNvSpPr>
              <a:spLocks noChangeShapeType="1"/>
            </p:cNvSpPr>
            <p:nvPr/>
          </p:nvSpPr>
          <p:spPr bwMode="auto">
            <a:xfrm>
              <a:off x="1082" y="1942"/>
              <a:ext cx="0" cy="18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6367" name="Rectangle 15"/>
          <p:cNvSpPr>
            <a:spLocks noChangeArrowheads="1"/>
          </p:cNvSpPr>
          <p:nvPr/>
        </p:nvSpPr>
        <p:spPr bwMode="auto">
          <a:xfrm>
            <a:off x="1958975" y="4476750"/>
            <a:ext cx="3255963" cy="2794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56368" name="Rectangle 16"/>
          <p:cNvSpPr>
            <a:spLocks noChangeArrowheads="1"/>
          </p:cNvSpPr>
          <p:nvPr/>
        </p:nvSpPr>
        <p:spPr bwMode="auto">
          <a:xfrm>
            <a:off x="5208588" y="4019550"/>
            <a:ext cx="1146175" cy="522288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356377" name="Group 25"/>
          <p:cNvGrpSpPr>
            <a:grpSpLocks/>
          </p:cNvGrpSpPr>
          <p:nvPr/>
        </p:nvGrpSpPr>
        <p:grpSpPr bwMode="auto">
          <a:xfrm>
            <a:off x="1982788" y="2374900"/>
            <a:ext cx="5829300" cy="3108325"/>
            <a:chOff x="1161" y="1520"/>
            <a:chExt cx="3672" cy="1958"/>
          </a:xfrm>
        </p:grpSpPr>
        <p:sp>
          <p:nvSpPr>
            <p:cNvPr id="66577" name="Line 11"/>
            <p:cNvSpPr>
              <a:spLocks noChangeShapeType="1"/>
            </p:cNvSpPr>
            <p:nvPr/>
          </p:nvSpPr>
          <p:spPr bwMode="auto">
            <a:xfrm>
              <a:off x="1161" y="2974"/>
              <a:ext cx="3586" cy="0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78" name="Line 12"/>
            <p:cNvSpPr>
              <a:spLocks noChangeShapeType="1"/>
            </p:cNvSpPr>
            <p:nvPr/>
          </p:nvSpPr>
          <p:spPr bwMode="auto">
            <a:xfrm>
              <a:off x="3885" y="2974"/>
              <a:ext cx="0" cy="504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79" name="Text Box 13"/>
            <p:cNvSpPr txBox="1">
              <a:spLocks noChangeArrowheads="1"/>
            </p:cNvSpPr>
            <p:nvPr/>
          </p:nvSpPr>
          <p:spPr bwMode="auto">
            <a:xfrm>
              <a:off x="3891" y="3318"/>
              <a:ext cx="94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>
                  <a:solidFill>
                    <a:srgbClr val="FF0066"/>
                  </a:solidFill>
                  <a:latin typeface="Times New Roman" pitchFamily="18" charset="0"/>
                </a:rPr>
                <a:t>Saturation Point</a:t>
              </a:r>
            </a:p>
          </p:txBody>
        </p:sp>
        <p:sp>
          <p:nvSpPr>
            <p:cNvPr id="66580" name="Line 17"/>
            <p:cNvSpPr>
              <a:spLocks noChangeShapeType="1"/>
            </p:cNvSpPr>
            <p:nvPr/>
          </p:nvSpPr>
          <p:spPr bwMode="auto">
            <a:xfrm flipH="1">
              <a:off x="3885" y="1520"/>
              <a:ext cx="451" cy="1454"/>
            </a:xfrm>
            <a:prstGeom prst="line">
              <a:avLst/>
            </a:prstGeom>
            <a:noFill/>
            <a:ln w="12700">
              <a:solidFill>
                <a:srgbClr val="FF0066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6370" name="Freeform 18"/>
          <p:cNvSpPr>
            <a:spLocks/>
          </p:cNvSpPr>
          <p:nvPr/>
        </p:nvSpPr>
        <p:spPr bwMode="auto">
          <a:xfrm>
            <a:off x="2006600" y="2214563"/>
            <a:ext cx="5002213" cy="2425700"/>
          </a:xfrm>
          <a:custGeom>
            <a:avLst/>
            <a:gdLst>
              <a:gd name="T0" fmla="*/ 0 w 3184"/>
              <a:gd name="T1" fmla="*/ 2147483647 h 1881"/>
              <a:gd name="T2" fmla="*/ 2147483647 w 3184"/>
              <a:gd name="T3" fmla="*/ 2147483647 h 1881"/>
              <a:gd name="T4" fmla="*/ 2147483647 w 3184"/>
              <a:gd name="T5" fmla="*/ 2147483647 h 1881"/>
              <a:gd name="T6" fmla="*/ 2147483647 w 3184"/>
              <a:gd name="T7" fmla="*/ 2147483647 h 1881"/>
              <a:gd name="T8" fmla="*/ 2147483647 w 3184"/>
              <a:gd name="T9" fmla="*/ 0 h 18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184"/>
              <a:gd name="T16" fmla="*/ 0 h 1881"/>
              <a:gd name="T17" fmla="*/ 3184 w 3184"/>
              <a:gd name="T18" fmla="*/ 1881 h 18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184" h="1881">
                <a:moveTo>
                  <a:pt x="0" y="1880"/>
                </a:moveTo>
                <a:cubicBezTo>
                  <a:pt x="800" y="1880"/>
                  <a:pt x="1601" y="1881"/>
                  <a:pt x="2056" y="1808"/>
                </a:cubicBezTo>
                <a:cubicBezTo>
                  <a:pt x="2511" y="1735"/>
                  <a:pt x="2565" y="1628"/>
                  <a:pt x="2728" y="1440"/>
                </a:cubicBezTo>
                <a:cubicBezTo>
                  <a:pt x="2891" y="1252"/>
                  <a:pt x="2956" y="920"/>
                  <a:pt x="3032" y="680"/>
                </a:cubicBezTo>
                <a:cubicBezTo>
                  <a:pt x="3108" y="440"/>
                  <a:pt x="3146" y="220"/>
                  <a:pt x="3184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569" name="Text Box 19"/>
          <p:cNvSpPr txBox="1">
            <a:spLocks noChangeArrowheads="1"/>
          </p:cNvSpPr>
          <p:nvPr/>
        </p:nvSpPr>
        <p:spPr bwMode="auto">
          <a:xfrm>
            <a:off x="2171700" y="939800"/>
            <a:ext cx="515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  <a:latin typeface="Times New Roman" pitchFamily="18" charset="0"/>
              </a:rPr>
              <a:t>Where do you want to operate?</a:t>
            </a:r>
            <a:endParaRPr lang="en-US" sz="3600">
              <a:solidFill>
                <a:schemeClr val="accent2"/>
              </a:solidFill>
              <a:latin typeface="Times New Roman" pitchFamily="18" charset="0"/>
            </a:endParaRPr>
          </a:p>
        </p:txBody>
      </p:sp>
      <p:grpSp>
        <p:nvGrpSpPr>
          <p:cNvPr id="356379" name="Group 27"/>
          <p:cNvGrpSpPr>
            <a:grpSpLocks/>
          </p:cNvGrpSpPr>
          <p:nvPr/>
        </p:nvGrpSpPr>
        <p:grpSpPr bwMode="auto">
          <a:xfrm>
            <a:off x="4052888" y="5211763"/>
            <a:ext cx="2246312" cy="749300"/>
            <a:chOff x="2625" y="3307"/>
            <a:chExt cx="1255" cy="472"/>
          </a:xfrm>
        </p:grpSpPr>
        <p:grpSp>
          <p:nvGrpSpPr>
            <p:cNvPr id="66572" name="Group 26"/>
            <p:cNvGrpSpPr>
              <a:grpSpLocks/>
            </p:cNvGrpSpPr>
            <p:nvPr/>
          </p:nvGrpSpPr>
          <p:grpSpPr bwMode="auto">
            <a:xfrm>
              <a:off x="2625" y="3307"/>
              <a:ext cx="1255" cy="472"/>
              <a:chOff x="2625" y="3307"/>
              <a:chExt cx="1255" cy="472"/>
            </a:xfrm>
          </p:grpSpPr>
          <p:sp>
            <p:nvSpPr>
              <p:cNvPr id="66574" name="Line 20"/>
              <p:cNvSpPr>
                <a:spLocks noChangeShapeType="1"/>
              </p:cNvSpPr>
              <p:nvPr/>
            </p:nvSpPr>
            <p:spPr bwMode="auto">
              <a:xfrm>
                <a:off x="2893" y="3377"/>
                <a:ext cx="0" cy="15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575" name="Text Box 21"/>
              <p:cNvSpPr txBox="1">
                <a:spLocks noChangeArrowheads="1"/>
              </p:cNvSpPr>
              <p:nvPr/>
            </p:nvSpPr>
            <p:spPr bwMode="auto">
              <a:xfrm>
                <a:off x="2625" y="3529"/>
                <a:ext cx="647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000">
                    <a:latin typeface="Times New Roman" pitchFamily="18" charset="0"/>
                  </a:rPr>
                  <a:t>Current Workload</a:t>
                </a:r>
              </a:p>
            </p:txBody>
          </p:sp>
          <p:sp>
            <p:nvSpPr>
              <p:cNvPr id="66576" name="AutoShape 22"/>
              <p:cNvSpPr>
                <a:spLocks noChangeArrowheads="1"/>
              </p:cNvSpPr>
              <p:nvPr/>
            </p:nvSpPr>
            <p:spPr bwMode="auto">
              <a:xfrm>
                <a:off x="2902" y="3307"/>
                <a:ext cx="978" cy="160"/>
              </a:xfrm>
              <a:prstGeom prst="leftRightArrow">
                <a:avLst>
                  <a:gd name="adj1" fmla="val 45694"/>
                  <a:gd name="adj2" fmla="val 85179"/>
                </a:avLst>
              </a:prstGeom>
              <a:solidFill>
                <a:schemeClr val="accent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573" name="Text Box 23"/>
            <p:cNvSpPr txBox="1">
              <a:spLocks noChangeArrowheads="1"/>
            </p:cNvSpPr>
            <p:nvPr/>
          </p:nvSpPr>
          <p:spPr bwMode="auto">
            <a:xfrm>
              <a:off x="3170" y="3316"/>
              <a:ext cx="49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Times New Roman" pitchFamily="18" charset="0"/>
                </a:rPr>
                <a:t>Headroom</a:t>
              </a:r>
            </a:p>
          </p:txBody>
        </p:sp>
      </p:grpSp>
      <p:sp>
        <p:nvSpPr>
          <p:cNvPr id="356380" name="Text Box 28"/>
          <p:cNvSpPr txBox="1">
            <a:spLocks noChangeArrowheads="1"/>
          </p:cNvSpPr>
          <p:nvPr/>
        </p:nvSpPr>
        <p:spPr bwMode="auto">
          <a:xfrm>
            <a:off x="2451100" y="1397000"/>
            <a:ext cx="5143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>
                <a:latin typeface="Times New Roman" pitchFamily="18" charset="0"/>
              </a:rPr>
              <a:t>Response Time = </a:t>
            </a:r>
            <a:r>
              <a:rPr lang="en-US" sz="2400" b="0">
                <a:latin typeface="Symbol" pitchFamily="18" charset="2"/>
              </a:rPr>
              <a:t>S</a:t>
            </a:r>
            <a:r>
              <a:rPr lang="en-US" sz="1800" b="0">
                <a:latin typeface="Times New Roman" pitchFamily="18" charset="0"/>
              </a:rPr>
              <a:t>{Service Time + Queuing Time}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6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6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6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6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6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6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6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6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6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6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6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6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6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6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6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6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56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62" grpId="0" animBg="1"/>
      <p:bldP spid="356367" grpId="0" animBg="1"/>
      <p:bldP spid="356368" grpId="0" animBg="1"/>
      <p:bldP spid="356370" grpId="0" animBg="1"/>
      <p:bldP spid="356380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DA3259-4FE2-4F71-946C-1970BBDBF7F0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08200" y="390525"/>
            <a:ext cx="6815138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Capacity Planning via Modeling</a:t>
            </a:r>
          </a:p>
        </p:txBody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90788" y="1354138"/>
            <a:ext cx="6259512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dirty="0" smtClean="0">
                <a:solidFill>
                  <a:srgbClr val="0000FF"/>
                </a:solidFill>
              </a:rPr>
              <a:t>Steps: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n-US" dirty="0" smtClean="0"/>
              <a:t>Data Collection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n-US" dirty="0" smtClean="0"/>
              <a:t>Identifying Peak Interval(s)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n-US" dirty="0" smtClean="0"/>
              <a:t>Workload Characterization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n-US" dirty="0" smtClean="0"/>
              <a:t>Model Validation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n-US" dirty="0" smtClean="0"/>
              <a:t>Saturation Analysis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2000" i="1" dirty="0" smtClean="0">
                <a:solidFill>
                  <a:srgbClr val="FF0000"/>
                </a:solidFill>
              </a:rPr>
              <a:t>All above steps are done automatically each day</a:t>
            </a:r>
            <a:br>
              <a:rPr lang="en-US" sz="2000" i="1" dirty="0" smtClean="0">
                <a:solidFill>
                  <a:srgbClr val="FF0000"/>
                </a:solidFill>
              </a:rPr>
            </a:br>
            <a:endParaRPr lang="en-US" sz="2000" i="1" dirty="0" smtClean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dirty="0" smtClean="0"/>
              <a:t>“What If” Analysis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4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4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4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4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4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4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4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4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467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005BCB-64BB-49E3-A2B1-E5C44D3EC52F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901700" y="0"/>
            <a:ext cx="7772400" cy="850900"/>
          </a:xfrm>
        </p:spPr>
        <p:txBody>
          <a:bodyPr/>
          <a:lstStyle/>
          <a:p>
            <a:pPr eaLnBrk="1" hangingPunct="1"/>
            <a:r>
              <a:rPr lang="en-US" smtClean="0"/>
              <a:t>PAWZ Planner</a:t>
            </a:r>
          </a:p>
        </p:txBody>
      </p:sp>
      <p:grpSp>
        <p:nvGrpSpPr>
          <p:cNvPr id="70659" name="Group 13"/>
          <p:cNvGrpSpPr>
            <a:grpSpLocks/>
          </p:cNvGrpSpPr>
          <p:nvPr/>
        </p:nvGrpSpPr>
        <p:grpSpPr bwMode="auto">
          <a:xfrm>
            <a:off x="1428750" y="858838"/>
            <a:ext cx="6524625" cy="5437187"/>
            <a:chOff x="900" y="541"/>
            <a:chExt cx="4110" cy="3425"/>
          </a:xfrm>
        </p:grpSpPr>
        <p:pic>
          <p:nvPicPr>
            <p:cNvPr id="7066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00" y="541"/>
              <a:ext cx="4110" cy="3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61" name="Rectangle 5"/>
            <p:cNvSpPr>
              <a:spLocks noChangeArrowheads="1"/>
            </p:cNvSpPr>
            <p:nvPr/>
          </p:nvSpPr>
          <p:spPr bwMode="auto">
            <a:xfrm>
              <a:off x="1544" y="2032"/>
              <a:ext cx="2536" cy="1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0662" name="Freeform 7"/>
            <p:cNvSpPr>
              <a:spLocks/>
            </p:cNvSpPr>
            <p:nvPr/>
          </p:nvSpPr>
          <p:spPr bwMode="auto">
            <a:xfrm>
              <a:off x="1568" y="1976"/>
              <a:ext cx="2216" cy="1183"/>
            </a:xfrm>
            <a:custGeom>
              <a:avLst/>
              <a:gdLst>
                <a:gd name="T0" fmla="*/ 0 w 2216"/>
                <a:gd name="T1" fmla="*/ 1160 h 1183"/>
                <a:gd name="T2" fmla="*/ 1672 w 2216"/>
                <a:gd name="T3" fmla="*/ 1152 h 1183"/>
                <a:gd name="T4" fmla="*/ 2056 w 2216"/>
                <a:gd name="T5" fmla="*/ 976 h 1183"/>
                <a:gd name="T6" fmla="*/ 2168 w 2216"/>
                <a:gd name="T7" fmla="*/ 512 h 1183"/>
                <a:gd name="T8" fmla="*/ 2216 w 2216"/>
                <a:gd name="T9" fmla="*/ 0 h 11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1183"/>
                <a:gd name="T17" fmla="*/ 2216 w 2216"/>
                <a:gd name="T18" fmla="*/ 1183 h 11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1183">
                  <a:moveTo>
                    <a:pt x="0" y="1160"/>
                  </a:moveTo>
                  <a:cubicBezTo>
                    <a:pt x="664" y="1171"/>
                    <a:pt x="1329" y="1183"/>
                    <a:pt x="1672" y="1152"/>
                  </a:cubicBezTo>
                  <a:cubicBezTo>
                    <a:pt x="2015" y="1121"/>
                    <a:pt x="1973" y="1083"/>
                    <a:pt x="2056" y="976"/>
                  </a:cubicBezTo>
                  <a:cubicBezTo>
                    <a:pt x="2139" y="869"/>
                    <a:pt x="2141" y="675"/>
                    <a:pt x="2168" y="512"/>
                  </a:cubicBezTo>
                  <a:cubicBezTo>
                    <a:pt x="2195" y="349"/>
                    <a:pt x="2205" y="174"/>
                    <a:pt x="2216" y="0"/>
                  </a:cubicBezTo>
                </a:path>
              </a:pathLst>
            </a:custGeom>
            <a:noFill/>
            <a:ln w="3175" cmpd="sng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663" name="Freeform 8"/>
            <p:cNvSpPr>
              <a:spLocks/>
            </p:cNvSpPr>
            <p:nvPr/>
          </p:nvSpPr>
          <p:spPr bwMode="auto">
            <a:xfrm>
              <a:off x="1568" y="2752"/>
              <a:ext cx="2264" cy="444"/>
            </a:xfrm>
            <a:custGeom>
              <a:avLst/>
              <a:gdLst>
                <a:gd name="T0" fmla="*/ 0 w 2264"/>
                <a:gd name="T1" fmla="*/ 1346 h 348"/>
                <a:gd name="T2" fmla="*/ 1816 w 2264"/>
                <a:gd name="T3" fmla="*/ 1278 h 348"/>
                <a:gd name="T4" fmla="*/ 2264 w 2264"/>
                <a:gd name="T5" fmla="*/ 0 h 348"/>
                <a:gd name="T6" fmla="*/ 0 60000 65536"/>
                <a:gd name="T7" fmla="*/ 0 60000 65536"/>
                <a:gd name="T8" fmla="*/ 0 60000 65536"/>
                <a:gd name="T9" fmla="*/ 0 w 2264"/>
                <a:gd name="T10" fmla="*/ 0 h 348"/>
                <a:gd name="T11" fmla="*/ 2264 w 2264"/>
                <a:gd name="T12" fmla="*/ 348 h 3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4" h="348">
                  <a:moveTo>
                    <a:pt x="0" y="312"/>
                  </a:moveTo>
                  <a:cubicBezTo>
                    <a:pt x="719" y="330"/>
                    <a:pt x="1439" y="348"/>
                    <a:pt x="1816" y="296"/>
                  </a:cubicBezTo>
                  <a:cubicBezTo>
                    <a:pt x="2193" y="244"/>
                    <a:pt x="2228" y="122"/>
                    <a:pt x="2264" y="0"/>
                  </a:cubicBezTo>
                </a:path>
              </a:pathLst>
            </a:custGeom>
            <a:noFill/>
            <a:ln w="3175" cmpd="sng">
              <a:solidFill>
                <a:srgbClr val="33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664" name="Freeform 9"/>
            <p:cNvSpPr>
              <a:spLocks/>
            </p:cNvSpPr>
            <p:nvPr/>
          </p:nvSpPr>
          <p:spPr bwMode="auto">
            <a:xfrm>
              <a:off x="1584" y="2888"/>
              <a:ext cx="2272" cy="303"/>
            </a:xfrm>
            <a:custGeom>
              <a:avLst/>
              <a:gdLst>
                <a:gd name="T0" fmla="*/ 0 w 2544"/>
                <a:gd name="T1" fmla="*/ 280 h 303"/>
                <a:gd name="T2" fmla="*/ 1071 w 2544"/>
                <a:gd name="T3" fmla="*/ 256 h 303"/>
                <a:gd name="T4" fmla="*/ 1291 w 2544"/>
                <a:gd name="T5" fmla="*/ 0 h 303"/>
                <a:gd name="T6" fmla="*/ 0 60000 65536"/>
                <a:gd name="T7" fmla="*/ 0 60000 65536"/>
                <a:gd name="T8" fmla="*/ 0 60000 65536"/>
                <a:gd name="T9" fmla="*/ 0 w 2544"/>
                <a:gd name="T10" fmla="*/ 0 h 303"/>
                <a:gd name="T11" fmla="*/ 2544 w 2544"/>
                <a:gd name="T12" fmla="*/ 303 h 30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44" h="303">
                  <a:moveTo>
                    <a:pt x="0" y="280"/>
                  </a:moveTo>
                  <a:cubicBezTo>
                    <a:pt x="844" y="291"/>
                    <a:pt x="1688" y="303"/>
                    <a:pt x="2112" y="256"/>
                  </a:cubicBezTo>
                  <a:cubicBezTo>
                    <a:pt x="2536" y="209"/>
                    <a:pt x="2540" y="104"/>
                    <a:pt x="2544" y="0"/>
                  </a:cubicBezTo>
                </a:path>
              </a:pathLst>
            </a:custGeom>
            <a:noFill/>
            <a:ln w="317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8A11D-C354-4C3C-93C5-9B0C15B17F60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901700" y="76200"/>
            <a:ext cx="7772400" cy="850900"/>
          </a:xfrm>
        </p:spPr>
        <p:txBody>
          <a:bodyPr/>
          <a:lstStyle/>
          <a:p>
            <a:pPr eaLnBrk="1" hangingPunct="1"/>
            <a:r>
              <a:rPr lang="en-US" smtClean="0"/>
              <a:t>Device Utilization</a:t>
            </a:r>
            <a:br>
              <a:rPr lang="en-US" smtClean="0"/>
            </a:br>
            <a:r>
              <a:rPr lang="en-US" sz="2800" smtClean="0">
                <a:solidFill>
                  <a:srgbClr val="0000FF"/>
                </a:solidFill>
              </a:rPr>
              <a:t>Bottleneck Analysis</a:t>
            </a:r>
          </a:p>
        </p:txBody>
      </p:sp>
      <p:pic>
        <p:nvPicPr>
          <p:cNvPr id="7270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3675" y="1066800"/>
            <a:ext cx="6942138" cy="558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1F0DA9-24BA-4CFD-BE15-718E24736F3C}" type="slidenum">
              <a:rPr lang="en-US"/>
              <a:pPr>
                <a:defRPr/>
              </a:pPr>
              <a:t>45</a:t>
            </a:fld>
            <a:endParaRPr lang="en-US"/>
          </a:p>
        </p:txBody>
      </p:sp>
      <p:pic>
        <p:nvPicPr>
          <p:cNvPr id="74754" name="Picture 20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1100" y="1098550"/>
            <a:ext cx="6975475" cy="5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Text Box 2056"/>
          <p:cNvSpPr txBox="1">
            <a:spLocks noChangeArrowheads="1"/>
          </p:cNvSpPr>
          <p:nvPr/>
        </p:nvSpPr>
        <p:spPr bwMode="auto">
          <a:xfrm>
            <a:off x="1284288" y="300038"/>
            <a:ext cx="68643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Remaining Headroom (Capacity) Trend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D1BEC9-968E-42CD-BF4A-CEE267A02403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4537" y="228600"/>
            <a:ext cx="6451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Headroom Risk Analysis</a:t>
            </a: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642075" y="1406929"/>
            <a:ext cx="7543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900" b="0">
              <a:solidFill>
                <a:srgbClr val="000000"/>
              </a:solidFill>
            </a:endParaRPr>
          </a:p>
        </p:txBody>
      </p:sp>
      <p:sp>
        <p:nvSpPr>
          <p:cNvPr id="76804" name="Line 4"/>
          <p:cNvSpPr>
            <a:spLocks noChangeShapeType="1"/>
          </p:cNvSpPr>
          <p:nvPr/>
        </p:nvSpPr>
        <p:spPr bwMode="auto">
          <a:xfrm>
            <a:off x="1216750" y="1743479"/>
            <a:ext cx="0" cy="3046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05" name="Line 5"/>
          <p:cNvSpPr>
            <a:spLocks noChangeShapeType="1"/>
          </p:cNvSpPr>
          <p:nvPr/>
        </p:nvSpPr>
        <p:spPr bwMode="auto">
          <a:xfrm>
            <a:off x="1216750" y="4789892"/>
            <a:ext cx="6992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06" name="Freeform 6"/>
          <p:cNvSpPr>
            <a:spLocks/>
          </p:cNvSpPr>
          <p:nvPr/>
        </p:nvSpPr>
        <p:spPr bwMode="auto">
          <a:xfrm flipV="1">
            <a:off x="1373912" y="2810279"/>
            <a:ext cx="3305175" cy="1065213"/>
          </a:xfrm>
          <a:custGeom>
            <a:avLst/>
            <a:gdLst>
              <a:gd name="T0" fmla="*/ 0 w 2831"/>
              <a:gd name="T1" fmla="*/ 2147483647 h 990"/>
              <a:gd name="T2" fmla="*/ 2147483647 w 2831"/>
              <a:gd name="T3" fmla="*/ 2147483647 h 990"/>
              <a:gd name="T4" fmla="*/ 2147483647 w 2831"/>
              <a:gd name="T5" fmla="*/ 2147483647 h 990"/>
              <a:gd name="T6" fmla="*/ 2147483647 w 2831"/>
              <a:gd name="T7" fmla="*/ 2147483647 h 990"/>
              <a:gd name="T8" fmla="*/ 2147483647 w 2831"/>
              <a:gd name="T9" fmla="*/ 2147483647 h 990"/>
              <a:gd name="T10" fmla="*/ 2147483647 w 2831"/>
              <a:gd name="T11" fmla="*/ 2147483647 h 990"/>
              <a:gd name="T12" fmla="*/ 2147483647 w 2831"/>
              <a:gd name="T13" fmla="*/ 2147483647 h 990"/>
              <a:gd name="T14" fmla="*/ 2147483647 w 2831"/>
              <a:gd name="T15" fmla="*/ 2147483647 h 990"/>
              <a:gd name="T16" fmla="*/ 2147483647 w 2831"/>
              <a:gd name="T17" fmla="*/ 2147483647 h 990"/>
              <a:gd name="T18" fmla="*/ 2147483647 w 2831"/>
              <a:gd name="T19" fmla="*/ 2147483647 h 990"/>
              <a:gd name="T20" fmla="*/ 2147483647 w 2831"/>
              <a:gd name="T21" fmla="*/ 2147483647 h 990"/>
              <a:gd name="T22" fmla="*/ 2147483647 w 2831"/>
              <a:gd name="T23" fmla="*/ 2147483647 h 990"/>
              <a:gd name="T24" fmla="*/ 2147483647 w 2831"/>
              <a:gd name="T25" fmla="*/ 2147483647 h 990"/>
              <a:gd name="T26" fmla="*/ 2147483647 w 2831"/>
              <a:gd name="T27" fmla="*/ 2147483647 h 990"/>
              <a:gd name="T28" fmla="*/ 2147483647 w 2831"/>
              <a:gd name="T29" fmla="*/ 2147483647 h 990"/>
              <a:gd name="T30" fmla="*/ 2147483647 w 2831"/>
              <a:gd name="T31" fmla="*/ 2147483647 h 990"/>
              <a:gd name="T32" fmla="*/ 2147483647 w 2831"/>
              <a:gd name="T33" fmla="*/ 2147483647 h 990"/>
              <a:gd name="T34" fmla="*/ 2147483647 w 2831"/>
              <a:gd name="T35" fmla="*/ 2147483647 h 990"/>
              <a:gd name="T36" fmla="*/ 2147483647 w 2831"/>
              <a:gd name="T37" fmla="*/ 2147483647 h 990"/>
              <a:gd name="T38" fmla="*/ 2147483647 w 2831"/>
              <a:gd name="T39" fmla="*/ 2147483647 h 990"/>
              <a:gd name="T40" fmla="*/ 2147483647 w 2831"/>
              <a:gd name="T41" fmla="*/ 2147483647 h 990"/>
              <a:gd name="T42" fmla="*/ 2147483647 w 2831"/>
              <a:gd name="T43" fmla="*/ 2147483647 h 990"/>
              <a:gd name="T44" fmla="*/ 2147483647 w 2831"/>
              <a:gd name="T45" fmla="*/ 2147483647 h 990"/>
              <a:gd name="T46" fmla="*/ 2147483647 w 2831"/>
              <a:gd name="T47" fmla="*/ 2147483647 h 990"/>
              <a:gd name="T48" fmla="*/ 2147483647 w 2831"/>
              <a:gd name="T49" fmla="*/ 2147483647 h 990"/>
              <a:gd name="T50" fmla="*/ 2147483647 w 2831"/>
              <a:gd name="T51" fmla="*/ 2147483647 h 990"/>
              <a:gd name="T52" fmla="*/ 2147483647 w 2831"/>
              <a:gd name="T53" fmla="*/ 2147483647 h 990"/>
              <a:gd name="T54" fmla="*/ 2147483647 w 2831"/>
              <a:gd name="T55" fmla="*/ 2147483647 h 990"/>
              <a:gd name="T56" fmla="*/ 2147483647 w 2831"/>
              <a:gd name="T57" fmla="*/ 2147483647 h 990"/>
              <a:gd name="T58" fmla="*/ 2147483647 w 2831"/>
              <a:gd name="T59" fmla="*/ 2147483647 h 990"/>
              <a:gd name="T60" fmla="*/ 2147483647 w 2831"/>
              <a:gd name="T61" fmla="*/ 2147483647 h 990"/>
              <a:gd name="T62" fmla="*/ 2147483647 w 2831"/>
              <a:gd name="T63" fmla="*/ 2147483647 h 990"/>
              <a:gd name="T64" fmla="*/ 2147483647 w 2831"/>
              <a:gd name="T65" fmla="*/ 0 h 99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831"/>
              <a:gd name="T100" fmla="*/ 0 h 990"/>
              <a:gd name="T101" fmla="*/ 2831 w 2831"/>
              <a:gd name="T102" fmla="*/ 990 h 99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831" h="990">
                <a:moveTo>
                  <a:pt x="0" y="990"/>
                </a:moveTo>
                <a:cubicBezTo>
                  <a:pt x="3" y="960"/>
                  <a:pt x="2" y="930"/>
                  <a:pt x="8" y="901"/>
                </a:cubicBezTo>
                <a:cubicBezTo>
                  <a:pt x="10" y="892"/>
                  <a:pt x="20" y="886"/>
                  <a:pt x="24" y="877"/>
                </a:cubicBezTo>
                <a:cubicBezTo>
                  <a:pt x="44" y="831"/>
                  <a:pt x="37" y="812"/>
                  <a:pt x="89" y="795"/>
                </a:cubicBezTo>
                <a:cubicBezTo>
                  <a:pt x="139" y="762"/>
                  <a:pt x="196" y="777"/>
                  <a:pt x="251" y="795"/>
                </a:cubicBezTo>
                <a:cubicBezTo>
                  <a:pt x="317" y="842"/>
                  <a:pt x="217" y="777"/>
                  <a:pt x="324" y="820"/>
                </a:cubicBezTo>
                <a:cubicBezTo>
                  <a:pt x="360" y="835"/>
                  <a:pt x="373" y="852"/>
                  <a:pt x="397" y="877"/>
                </a:cubicBezTo>
                <a:cubicBezTo>
                  <a:pt x="471" y="867"/>
                  <a:pt x="510" y="844"/>
                  <a:pt x="576" y="812"/>
                </a:cubicBezTo>
                <a:cubicBezTo>
                  <a:pt x="617" y="769"/>
                  <a:pt x="563" y="823"/>
                  <a:pt x="616" y="779"/>
                </a:cubicBezTo>
                <a:cubicBezTo>
                  <a:pt x="642" y="757"/>
                  <a:pt x="653" y="733"/>
                  <a:pt x="681" y="714"/>
                </a:cubicBezTo>
                <a:cubicBezTo>
                  <a:pt x="706" y="677"/>
                  <a:pt x="719" y="636"/>
                  <a:pt x="730" y="593"/>
                </a:cubicBezTo>
                <a:cubicBezTo>
                  <a:pt x="770" y="601"/>
                  <a:pt x="792" y="615"/>
                  <a:pt x="827" y="633"/>
                </a:cubicBezTo>
                <a:cubicBezTo>
                  <a:pt x="890" y="664"/>
                  <a:pt x="971" y="669"/>
                  <a:pt x="1038" y="674"/>
                </a:cubicBezTo>
                <a:cubicBezTo>
                  <a:pt x="1118" y="660"/>
                  <a:pt x="1154" y="663"/>
                  <a:pt x="1208" y="609"/>
                </a:cubicBezTo>
                <a:cubicBezTo>
                  <a:pt x="1236" y="521"/>
                  <a:pt x="1192" y="652"/>
                  <a:pt x="1233" y="560"/>
                </a:cubicBezTo>
                <a:cubicBezTo>
                  <a:pt x="1240" y="544"/>
                  <a:pt x="1239" y="525"/>
                  <a:pt x="1249" y="511"/>
                </a:cubicBezTo>
                <a:cubicBezTo>
                  <a:pt x="1272" y="477"/>
                  <a:pt x="1261" y="496"/>
                  <a:pt x="1281" y="455"/>
                </a:cubicBezTo>
                <a:cubicBezTo>
                  <a:pt x="1292" y="282"/>
                  <a:pt x="1255" y="297"/>
                  <a:pt x="1419" y="309"/>
                </a:cubicBezTo>
                <a:cubicBezTo>
                  <a:pt x="1478" y="323"/>
                  <a:pt x="1528" y="346"/>
                  <a:pt x="1582" y="374"/>
                </a:cubicBezTo>
                <a:cubicBezTo>
                  <a:pt x="1650" y="408"/>
                  <a:pt x="1743" y="407"/>
                  <a:pt x="1817" y="414"/>
                </a:cubicBezTo>
                <a:cubicBezTo>
                  <a:pt x="1857" y="424"/>
                  <a:pt x="1889" y="432"/>
                  <a:pt x="1930" y="422"/>
                </a:cubicBezTo>
                <a:cubicBezTo>
                  <a:pt x="1961" y="393"/>
                  <a:pt x="2018" y="323"/>
                  <a:pt x="2044" y="284"/>
                </a:cubicBezTo>
                <a:cubicBezTo>
                  <a:pt x="2047" y="279"/>
                  <a:pt x="2068" y="232"/>
                  <a:pt x="2076" y="227"/>
                </a:cubicBezTo>
                <a:cubicBezTo>
                  <a:pt x="2091" y="218"/>
                  <a:pt x="2109" y="216"/>
                  <a:pt x="2125" y="211"/>
                </a:cubicBezTo>
                <a:cubicBezTo>
                  <a:pt x="2133" y="208"/>
                  <a:pt x="2149" y="203"/>
                  <a:pt x="2149" y="203"/>
                </a:cubicBezTo>
                <a:cubicBezTo>
                  <a:pt x="2185" y="169"/>
                  <a:pt x="2213" y="181"/>
                  <a:pt x="2263" y="187"/>
                </a:cubicBezTo>
                <a:cubicBezTo>
                  <a:pt x="2326" y="218"/>
                  <a:pt x="2382" y="210"/>
                  <a:pt x="2450" y="203"/>
                </a:cubicBezTo>
                <a:cubicBezTo>
                  <a:pt x="2484" y="180"/>
                  <a:pt x="2512" y="153"/>
                  <a:pt x="2547" y="130"/>
                </a:cubicBezTo>
                <a:cubicBezTo>
                  <a:pt x="2563" y="119"/>
                  <a:pt x="2583" y="112"/>
                  <a:pt x="2596" y="98"/>
                </a:cubicBezTo>
                <a:cubicBezTo>
                  <a:pt x="2609" y="84"/>
                  <a:pt x="2617" y="73"/>
                  <a:pt x="2636" y="65"/>
                </a:cubicBezTo>
                <a:cubicBezTo>
                  <a:pt x="2662" y="54"/>
                  <a:pt x="2690" y="50"/>
                  <a:pt x="2717" y="41"/>
                </a:cubicBezTo>
                <a:cubicBezTo>
                  <a:pt x="2725" y="38"/>
                  <a:pt x="2742" y="33"/>
                  <a:pt x="2742" y="33"/>
                </a:cubicBezTo>
                <a:cubicBezTo>
                  <a:pt x="2769" y="15"/>
                  <a:pt x="2798" y="0"/>
                  <a:pt x="2831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07" name="Line 7"/>
          <p:cNvSpPr>
            <a:spLocks noChangeShapeType="1"/>
          </p:cNvSpPr>
          <p:nvPr/>
        </p:nvSpPr>
        <p:spPr bwMode="auto">
          <a:xfrm>
            <a:off x="1286600" y="2834092"/>
            <a:ext cx="6267450" cy="19431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8328" name="Line 8"/>
          <p:cNvSpPr>
            <a:spLocks noChangeShapeType="1"/>
          </p:cNvSpPr>
          <p:nvPr/>
        </p:nvSpPr>
        <p:spPr bwMode="auto">
          <a:xfrm>
            <a:off x="1216750" y="4913717"/>
            <a:ext cx="2954337" cy="0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4213950" y="5101042"/>
            <a:ext cx="665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 rot="-5400000">
            <a:off x="317430" y="3088886"/>
            <a:ext cx="1325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</a:rPr>
              <a:t>Headroom</a:t>
            </a:r>
          </a:p>
        </p:txBody>
      </p:sp>
      <p:grpSp>
        <p:nvGrpSpPr>
          <p:cNvPr id="568331" name="Group 11"/>
          <p:cNvGrpSpPr>
            <a:grpSpLocks/>
          </p:cNvGrpSpPr>
          <p:nvPr/>
        </p:nvGrpSpPr>
        <p:grpSpPr bwMode="auto">
          <a:xfrm>
            <a:off x="1229450" y="2497542"/>
            <a:ext cx="6926262" cy="2274887"/>
            <a:chOff x="1101" y="1385"/>
            <a:chExt cx="4363" cy="1433"/>
          </a:xfrm>
        </p:grpSpPr>
        <p:sp>
          <p:nvSpPr>
            <p:cNvPr id="76833" name="Text Box 12"/>
            <p:cNvSpPr txBox="1">
              <a:spLocks noChangeArrowheads="1"/>
            </p:cNvSpPr>
            <p:nvPr/>
          </p:nvSpPr>
          <p:spPr bwMode="auto">
            <a:xfrm>
              <a:off x="1343" y="2431"/>
              <a:ext cx="124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Headroom threshold</a:t>
              </a:r>
            </a:p>
          </p:txBody>
        </p:sp>
        <p:grpSp>
          <p:nvGrpSpPr>
            <p:cNvPr id="76834" name="Group 13"/>
            <p:cNvGrpSpPr>
              <a:grpSpLocks/>
            </p:cNvGrpSpPr>
            <p:nvPr/>
          </p:nvGrpSpPr>
          <p:grpSpPr bwMode="auto">
            <a:xfrm>
              <a:off x="1101" y="1385"/>
              <a:ext cx="4363" cy="1433"/>
              <a:chOff x="1101" y="1385"/>
              <a:chExt cx="4363" cy="1433"/>
            </a:xfrm>
          </p:grpSpPr>
          <p:sp>
            <p:nvSpPr>
              <p:cNvPr id="76835" name="Line 14"/>
              <p:cNvSpPr>
                <a:spLocks noChangeShapeType="1"/>
              </p:cNvSpPr>
              <p:nvPr/>
            </p:nvSpPr>
            <p:spPr bwMode="auto">
              <a:xfrm>
                <a:off x="1101" y="2606"/>
                <a:ext cx="4363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6836" name="Group 15"/>
              <p:cNvGrpSpPr>
                <a:grpSpLocks/>
              </p:cNvGrpSpPr>
              <p:nvPr/>
            </p:nvGrpSpPr>
            <p:grpSpPr bwMode="auto">
              <a:xfrm>
                <a:off x="3537" y="1385"/>
                <a:ext cx="1491" cy="1433"/>
                <a:chOff x="3537" y="1385"/>
                <a:chExt cx="1491" cy="1433"/>
              </a:xfrm>
            </p:grpSpPr>
            <p:sp>
              <p:nvSpPr>
                <p:cNvPr id="76837" name="Line 16"/>
                <p:cNvSpPr>
                  <a:spLocks noChangeShapeType="1"/>
                </p:cNvSpPr>
                <p:nvPr/>
              </p:nvSpPr>
              <p:spPr bwMode="auto">
                <a:xfrm>
                  <a:off x="4401" y="1565"/>
                  <a:ext cx="0" cy="125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838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3537" y="1385"/>
                  <a:ext cx="1491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>
                      <a:solidFill>
                        <a:srgbClr val="000000"/>
                      </a:solidFill>
                    </a:rPr>
                    <a:t>Headroom crosses threshold</a:t>
                  </a:r>
                </a:p>
              </p:txBody>
            </p:sp>
          </p:grpSp>
        </p:grpSp>
      </p:grpSp>
      <p:grpSp>
        <p:nvGrpSpPr>
          <p:cNvPr id="568338" name="Group 18"/>
          <p:cNvGrpSpPr>
            <a:grpSpLocks/>
          </p:cNvGrpSpPr>
          <p:nvPr/>
        </p:nvGrpSpPr>
        <p:grpSpPr bwMode="auto">
          <a:xfrm>
            <a:off x="3012212" y="3545292"/>
            <a:ext cx="3462338" cy="2703512"/>
            <a:chOff x="2224" y="2045"/>
            <a:chExt cx="2181" cy="1703"/>
          </a:xfrm>
        </p:grpSpPr>
        <p:grpSp>
          <p:nvGrpSpPr>
            <p:cNvPr id="76826" name="Group 19"/>
            <p:cNvGrpSpPr>
              <a:grpSpLocks/>
            </p:cNvGrpSpPr>
            <p:nvPr/>
          </p:nvGrpSpPr>
          <p:grpSpPr bwMode="auto">
            <a:xfrm>
              <a:off x="2960" y="2045"/>
              <a:ext cx="1445" cy="851"/>
              <a:chOff x="2960" y="2045"/>
              <a:chExt cx="1445" cy="851"/>
            </a:xfrm>
          </p:grpSpPr>
          <p:sp>
            <p:nvSpPr>
              <p:cNvPr id="76829" name="Line 20"/>
              <p:cNvSpPr>
                <a:spLocks noChangeShapeType="1"/>
              </p:cNvSpPr>
              <p:nvPr/>
            </p:nvSpPr>
            <p:spPr bwMode="auto">
              <a:xfrm>
                <a:off x="2960" y="2896"/>
                <a:ext cx="1445" cy="0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830" name="Line 21"/>
              <p:cNvSpPr>
                <a:spLocks noChangeShapeType="1"/>
              </p:cNvSpPr>
              <p:nvPr/>
            </p:nvSpPr>
            <p:spPr bwMode="auto">
              <a:xfrm flipH="1">
                <a:off x="2960" y="2197"/>
                <a:ext cx="142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831" name="Line 22"/>
              <p:cNvSpPr>
                <a:spLocks noChangeShapeType="1"/>
              </p:cNvSpPr>
              <p:nvPr/>
            </p:nvSpPr>
            <p:spPr bwMode="auto">
              <a:xfrm>
                <a:off x="2960" y="2206"/>
                <a:ext cx="0" cy="6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832" name="Text Box 23"/>
              <p:cNvSpPr txBox="1">
                <a:spLocks noChangeArrowheads="1"/>
              </p:cNvSpPr>
              <p:nvPr/>
            </p:nvSpPr>
            <p:spPr bwMode="auto">
              <a:xfrm>
                <a:off x="3259" y="2045"/>
                <a:ext cx="68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rgbClr val="000000"/>
                    </a:solidFill>
                  </a:rPr>
                  <a:t>Lead time</a:t>
                </a:r>
              </a:p>
            </p:txBody>
          </p:sp>
        </p:grpSp>
        <p:sp>
          <p:nvSpPr>
            <p:cNvPr id="76827" name="Text Box 24"/>
            <p:cNvSpPr txBox="1">
              <a:spLocks noChangeArrowheads="1"/>
            </p:cNvSpPr>
            <p:nvPr/>
          </p:nvSpPr>
          <p:spPr bwMode="auto">
            <a:xfrm>
              <a:off x="2224" y="3222"/>
              <a:ext cx="1602" cy="5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Amber status – system within lead time of dropping below headroom threshold.</a:t>
              </a:r>
            </a:p>
          </p:txBody>
        </p:sp>
        <p:sp>
          <p:nvSpPr>
            <p:cNvPr id="76828" name="Line 25"/>
            <p:cNvSpPr>
              <a:spLocks noChangeShapeType="1"/>
            </p:cNvSpPr>
            <p:nvPr/>
          </p:nvSpPr>
          <p:spPr bwMode="auto">
            <a:xfrm flipV="1">
              <a:off x="2739" y="2926"/>
              <a:ext cx="324" cy="2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8346" name="Group 26"/>
          <p:cNvGrpSpPr>
            <a:grpSpLocks/>
          </p:cNvGrpSpPr>
          <p:nvPr/>
        </p:nvGrpSpPr>
        <p:grpSpPr bwMode="auto">
          <a:xfrm>
            <a:off x="5337900" y="2008592"/>
            <a:ext cx="3087687" cy="4033837"/>
            <a:chOff x="3689" y="1077"/>
            <a:chExt cx="1945" cy="2541"/>
          </a:xfrm>
        </p:grpSpPr>
        <p:sp>
          <p:nvSpPr>
            <p:cNvPr id="76817" name="Text Box 27"/>
            <p:cNvSpPr txBox="1">
              <a:spLocks noChangeArrowheads="1"/>
            </p:cNvSpPr>
            <p:nvPr/>
          </p:nvSpPr>
          <p:spPr bwMode="auto">
            <a:xfrm>
              <a:off x="4225" y="2261"/>
              <a:ext cx="67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Lead time</a:t>
              </a:r>
            </a:p>
          </p:txBody>
        </p:sp>
        <p:grpSp>
          <p:nvGrpSpPr>
            <p:cNvPr id="76818" name="Group 28"/>
            <p:cNvGrpSpPr>
              <a:grpSpLocks/>
            </p:cNvGrpSpPr>
            <p:nvPr/>
          </p:nvGrpSpPr>
          <p:grpSpPr bwMode="auto">
            <a:xfrm>
              <a:off x="3689" y="1077"/>
              <a:ext cx="1945" cy="2541"/>
              <a:chOff x="3689" y="1077"/>
              <a:chExt cx="1945" cy="2541"/>
            </a:xfrm>
          </p:grpSpPr>
          <p:sp>
            <p:nvSpPr>
              <p:cNvPr id="76819" name="Line 29"/>
              <p:cNvSpPr>
                <a:spLocks noChangeShapeType="1"/>
              </p:cNvSpPr>
              <p:nvPr/>
            </p:nvSpPr>
            <p:spPr bwMode="auto">
              <a:xfrm flipH="1">
                <a:off x="3689" y="2446"/>
                <a:ext cx="142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820" name="Line 30"/>
              <p:cNvSpPr>
                <a:spLocks noChangeShapeType="1"/>
              </p:cNvSpPr>
              <p:nvPr/>
            </p:nvSpPr>
            <p:spPr bwMode="auto">
              <a:xfrm>
                <a:off x="3689" y="2440"/>
                <a:ext cx="0" cy="3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821" name="Line 31"/>
              <p:cNvSpPr>
                <a:spLocks noChangeShapeType="1"/>
              </p:cNvSpPr>
              <p:nvPr/>
            </p:nvSpPr>
            <p:spPr bwMode="auto">
              <a:xfrm>
                <a:off x="3700" y="2891"/>
                <a:ext cx="1401" cy="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822" name="Line 32"/>
              <p:cNvSpPr>
                <a:spLocks noChangeShapeType="1"/>
              </p:cNvSpPr>
              <p:nvPr/>
            </p:nvSpPr>
            <p:spPr bwMode="auto">
              <a:xfrm>
                <a:off x="5085" y="1223"/>
                <a:ext cx="0" cy="16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823" name="Text Box 33"/>
              <p:cNvSpPr txBox="1">
                <a:spLocks noChangeArrowheads="1"/>
              </p:cNvSpPr>
              <p:nvPr/>
            </p:nvSpPr>
            <p:spPr bwMode="auto">
              <a:xfrm>
                <a:off x="4546" y="1077"/>
                <a:ext cx="108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rgbClr val="000000"/>
                    </a:solidFill>
                  </a:rPr>
                  <a:t>Headroom reaches 0</a:t>
                </a:r>
              </a:p>
            </p:txBody>
          </p:sp>
          <p:sp>
            <p:nvSpPr>
              <p:cNvPr id="76824" name="Text Box 34"/>
              <p:cNvSpPr txBox="1">
                <a:spLocks noChangeArrowheads="1"/>
              </p:cNvSpPr>
              <p:nvPr/>
            </p:nvSpPr>
            <p:spPr bwMode="auto">
              <a:xfrm>
                <a:off x="4038" y="3092"/>
                <a:ext cx="1218" cy="52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0">
                    <a:solidFill>
                      <a:srgbClr val="000000"/>
                    </a:solidFill>
                    <a:latin typeface="Times New Roman" pitchFamily="18" charset="0"/>
                  </a:rPr>
                  <a:t>Red status – system within lead time of exhausting capacity.</a:t>
                </a:r>
              </a:p>
            </p:txBody>
          </p:sp>
          <p:sp>
            <p:nvSpPr>
              <p:cNvPr id="76825" name="Line 35"/>
              <p:cNvSpPr>
                <a:spLocks noChangeShapeType="1"/>
              </p:cNvSpPr>
              <p:nvPr/>
            </p:nvSpPr>
            <p:spPr bwMode="auto">
              <a:xfrm flipV="1">
                <a:off x="4361" y="2936"/>
                <a:ext cx="0" cy="1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68356" name="Group 36"/>
          <p:cNvGrpSpPr>
            <a:grpSpLocks/>
          </p:cNvGrpSpPr>
          <p:nvPr/>
        </p:nvGrpSpPr>
        <p:grpSpPr bwMode="auto">
          <a:xfrm>
            <a:off x="4015512" y="2948392"/>
            <a:ext cx="1255713" cy="1851025"/>
            <a:chOff x="2856" y="1669"/>
            <a:chExt cx="791" cy="1238"/>
          </a:xfrm>
        </p:grpSpPr>
        <p:sp>
          <p:nvSpPr>
            <p:cNvPr id="76815" name="Line 37"/>
            <p:cNvSpPr>
              <a:spLocks noChangeShapeType="1"/>
            </p:cNvSpPr>
            <p:nvPr/>
          </p:nvSpPr>
          <p:spPr bwMode="auto">
            <a:xfrm>
              <a:off x="3262" y="1850"/>
              <a:ext cx="0" cy="10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16" name="Text Box 38"/>
            <p:cNvSpPr txBox="1">
              <a:spLocks noChangeArrowheads="1"/>
            </p:cNvSpPr>
            <p:nvPr/>
          </p:nvSpPr>
          <p:spPr bwMode="auto">
            <a:xfrm>
              <a:off x="2856" y="1669"/>
              <a:ext cx="791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Current state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68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68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68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68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32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3DC33F-EE21-465E-86FF-0953BABD326A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78850" name="Rectangle 3"/>
          <p:cNvSpPr>
            <a:spLocks noGrp="1" noChangeArrowheads="1"/>
          </p:cNvSpPr>
          <p:nvPr>
            <p:ph type="title"/>
          </p:nvPr>
        </p:nvSpPr>
        <p:spPr>
          <a:xfrm>
            <a:off x="723900" y="228600"/>
            <a:ext cx="7772400" cy="876300"/>
          </a:xfrm>
        </p:spPr>
        <p:txBody>
          <a:bodyPr/>
          <a:lstStyle/>
          <a:p>
            <a:pPr eaLnBrk="1" hangingPunct="1"/>
            <a:r>
              <a:rPr lang="en-US" smtClean="0"/>
              <a:t>Risk Analysis</a:t>
            </a:r>
          </a:p>
        </p:txBody>
      </p:sp>
      <p:pic>
        <p:nvPicPr>
          <p:cNvPr id="7885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625" y="1306020"/>
            <a:ext cx="8675688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E9C162-750E-47EE-80A1-280C73C9954E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808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01700" y="0"/>
            <a:ext cx="7772400" cy="850900"/>
          </a:xfrm>
        </p:spPr>
        <p:txBody>
          <a:bodyPr/>
          <a:lstStyle/>
          <a:p>
            <a:pPr eaLnBrk="1" hangingPunct="1"/>
            <a:r>
              <a:rPr lang="en-US" smtClean="0"/>
              <a:t>“What if”</a:t>
            </a:r>
          </a:p>
        </p:txBody>
      </p:sp>
      <p:pic>
        <p:nvPicPr>
          <p:cNvPr id="80899" name="Picture 10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3650" y="742950"/>
            <a:ext cx="70897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7406" name="Picture 1054"/>
          <p:cNvPicPr>
            <a:picLocks noChangeAspect="1" noChangeArrowheads="1"/>
          </p:cNvPicPr>
          <p:nvPr/>
        </p:nvPicPr>
        <p:blipFill>
          <a:blip r:embed="rId4" cstate="print"/>
          <a:srcRect l="17148" t="69408" r="45172"/>
          <a:stretch>
            <a:fillRect/>
          </a:stretch>
        </p:blipFill>
        <p:spPr bwMode="auto">
          <a:xfrm>
            <a:off x="2479675" y="4681538"/>
            <a:ext cx="265112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7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82CCC5-7F49-49FC-B0DE-3590F27516BC}" type="slidenum">
              <a:rPr lang="en-US"/>
              <a:pPr>
                <a:defRPr/>
              </a:pPr>
              <a:t>49</a:t>
            </a:fld>
            <a:endParaRPr lang="en-US"/>
          </a:p>
        </p:txBody>
      </p:sp>
      <p:pic>
        <p:nvPicPr>
          <p:cNvPr id="82946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8250" y="1227138"/>
            <a:ext cx="6626225" cy="499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Rectangle 2"/>
          <p:cNvSpPr>
            <a:spLocks noGrp="1" noChangeArrowheads="1"/>
          </p:cNvSpPr>
          <p:nvPr>
            <p:ph type="title"/>
          </p:nvPr>
        </p:nvSpPr>
        <p:spPr>
          <a:xfrm>
            <a:off x="901700" y="203200"/>
            <a:ext cx="7772400" cy="850900"/>
          </a:xfrm>
        </p:spPr>
        <p:txBody>
          <a:bodyPr/>
          <a:lstStyle/>
          <a:p>
            <a:pPr eaLnBrk="1" hangingPunct="1"/>
            <a:r>
              <a:rPr lang="en-US" smtClean="0"/>
              <a:t>“What if”</a:t>
            </a:r>
            <a:br>
              <a:rPr lang="en-US" smtClean="0"/>
            </a:br>
            <a:r>
              <a:rPr lang="en-US" sz="2800" b="1" smtClean="0">
                <a:solidFill>
                  <a:srgbClr val="0000FF"/>
                </a:solidFill>
              </a:rPr>
              <a:t>CPU Upgrade</a:t>
            </a:r>
          </a:p>
        </p:txBody>
      </p:sp>
      <p:sp>
        <p:nvSpPr>
          <p:cNvPr id="82948" name="AutoShape 30"/>
          <p:cNvSpPr>
            <a:spLocks noChangeArrowheads="1"/>
          </p:cNvSpPr>
          <p:nvPr/>
        </p:nvSpPr>
        <p:spPr bwMode="auto">
          <a:xfrm>
            <a:off x="850900" y="2755900"/>
            <a:ext cx="1663700" cy="635000"/>
          </a:xfrm>
          <a:prstGeom prst="wedgeRoundRectCallout">
            <a:avLst>
              <a:gd name="adj1" fmla="val 112023"/>
              <a:gd name="adj2" fmla="val 130000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2400" b="0">
              <a:latin typeface="Times New Roman" pitchFamily="18" charset="0"/>
            </a:endParaRPr>
          </a:p>
        </p:txBody>
      </p:sp>
      <p:sp>
        <p:nvSpPr>
          <p:cNvPr id="82949" name="Text Box 31"/>
          <p:cNvSpPr txBox="1">
            <a:spLocks noChangeArrowheads="1"/>
          </p:cNvSpPr>
          <p:nvPr/>
        </p:nvSpPr>
        <p:spPr bwMode="auto">
          <a:xfrm>
            <a:off x="1155700" y="28321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>
                <a:latin typeface="Times New Roman" pitchFamily="18" charset="0"/>
              </a:rPr>
              <a:t>Before</a:t>
            </a:r>
          </a:p>
        </p:txBody>
      </p:sp>
      <p:sp>
        <p:nvSpPr>
          <p:cNvPr id="82950" name="AutoShape 34"/>
          <p:cNvSpPr>
            <a:spLocks noChangeArrowheads="1"/>
          </p:cNvSpPr>
          <p:nvPr/>
        </p:nvSpPr>
        <p:spPr bwMode="auto">
          <a:xfrm>
            <a:off x="6286500" y="2120900"/>
            <a:ext cx="1663700" cy="635000"/>
          </a:xfrm>
          <a:prstGeom prst="wedgeRoundRectCallout">
            <a:avLst>
              <a:gd name="adj1" fmla="val -81106"/>
              <a:gd name="adj2" fmla="val 204000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2400" b="0">
              <a:latin typeface="Times New Roman" pitchFamily="18" charset="0"/>
            </a:endParaRPr>
          </a:p>
        </p:txBody>
      </p:sp>
      <p:sp>
        <p:nvSpPr>
          <p:cNvPr id="82951" name="Text Box 35"/>
          <p:cNvSpPr txBox="1">
            <a:spLocks noChangeArrowheads="1"/>
          </p:cNvSpPr>
          <p:nvPr/>
        </p:nvSpPr>
        <p:spPr bwMode="auto">
          <a:xfrm>
            <a:off x="6642100" y="22098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>
                <a:latin typeface="Times New Roman" pitchFamily="18" charset="0"/>
              </a:rPr>
              <a:t>After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527" y="210355"/>
            <a:ext cx="7772400" cy="1143000"/>
          </a:xfrm>
        </p:spPr>
        <p:txBody>
          <a:bodyPr/>
          <a:lstStyle/>
          <a:p>
            <a:r>
              <a:rPr lang="en-US" dirty="0" smtClean="0"/>
              <a:t>PerfCap Software Offering</a:t>
            </a:r>
            <a:br>
              <a:rPr lang="en-US" dirty="0" smtClean="0"/>
            </a:br>
            <a:r>
              <a:rPr lang="en-US" sz="3200" dirty="0" smtClean="0">
                <a:solidFill>
                  <a:srgbClr val="0000FF"/>
                </a:solidFill>
              </a:rPr>
              <a:t>Performance Management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163" y="1504682"/>
            <a:ext cx="7772400" cy="4741572"/>
          </a:xfrm>
        </p:spPr>
        <p:txBody>
          <a:bodyPr/>
          <a:lstStyle/>
          <a:p>
            <a:r>
              <a:rPr lang="en-US" sz="2800" dirty="0"/>
              <a:t>Challenges</a:t>
            </a:r>
          </a:p>
          <a:p>
            <a:pPr lvl="1"/>
            <a:r>
              <a:rPr lang="en-US" sz="2400" dirty="0" smtClean="0"/>
              <a:t>Scaling </a:t>
            </a:r>
            <a:r>
              <a:rPr lang="en-US" sz="2400" dirty="0"/>
              <a:t>– hundred to thousands </a:t>
            </a:r>
            <a:r>
              <a:rPr lang="en-US" sz="2400" dirty="0" smtClean="0"/>
              <a:t>servers</a:t>
            </a:r>
          </a:p>
          <a:p>
            <a:pPr lvl="1"/>
            <a:r>
              <a:rPr lang="en-US" sz="2400" dirty="0" smtClean="0"/>
              <a:t>Automated</a:t>
            </a:r>
          </a:p>
          <a:p>
            <a:pPr lvl="1"/>
            <a:r>
              <a:rPr lang="en-US" sz="2400" dirty="0" smtClean="0"/>
              <a:t>“Need-to-Know” Basis</a:t>
            </a:r>
            <a:endParaRPr lang="en-US" sz="2400" dirty="0"/>
          </a:p>
          <a:p>
            <a:pPr lvl="1"/>
            <a:r>
              <a:rPr lang="en-US" sz="2400" dirty="0" smtClean="0"/>
              <a:t>Any </a:t>
            </a:r>
            <a:r>
              <a:rPr lang="en-US" sz="2400" dirty="0"/>
              <a:t>Time, </a:t>
            </a:r>
            <a:r>
              <a:rPr lang="en-US" sz="2400" dirty="0" smtClean="0"/>
              <a:t>Anywhere – everything web based</a:t>
            </a:r>
          </a:p>
          <a:p>
            <a:r>
              <a:rPr lang="en-US" sz="3200" dirty="0" smtClean="0"/>
              <a:t>Server Performance Reporting</a:t>
            </a:r>
          </a:p>
          <a:p>
            <a:pPr lvl="1"/>
            <a:r>
              <a:rPr lang="en-US" sz="2400" dirty="0" smtClean="0"/>
              <a:t>Real Time</a:t>
            </a:r>
          </a:p>
          <a:p>
            <a:pPr lvl="1"/>
            <a:r>
              <a:rPr lang="en-US" sz="2400" dirty="0" smtClean="0"/>
              <a:t>Near Time</a:t>
            </a:r>
          </a:p>
          <a:p>
            <a:pPr lvl="1"/>
            <a:r>
              <a:rPr lang="en-US" sz="2400" dirty="0" smtClean="0"/>
              <a:t>Historical</a:t>
            </a:r>
          </a:p>
          <a:p>
            <a:r>
              <a:rPr lang="en-US" sz="2800" dirty="0" smtClean="0"/>
              <a:t>Web Application Transaction Monitor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895A7-1FED-46BB-B572-2CF3B3DD74B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135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E3A9C-B645-4D2A-B962-823A7D4C7CF6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901700" y="203200"/>
            <a:ext cx="7772400" cy="850900"/>
          </a:xfrm>
        </p:spPr>
        <p:txBody>
          <a:bodyPr/>
          <a:lstStyle/>
          <a:p>
            <a:pPr eaLnBrk="1" hangingPunct="1"/>
            <a:r>
              <a:rPr lang="en-US" smtClean="0"/>
              <a:t>“What if”</a:t>
            </a:r>
            <a:br>
              <a:rPr lang="en-US" smtClean="0"/>
            </a:br>
            <a:r>
              <a:rPr lang="en-US" sz="2800" b="1" smtClean="0">
                <a:solidFill>
                  <a:srgbClr val="0000FF"/>
                </a:solidFill>
              </a:rPr>
              <a:t>CPU  &amp; Disk Upgrade</a:t>
            </a:r>
          </a:p>
        </p:txBody>
      </p:sp>
      <p:pic>
        <p:nvPicPr>
          <p:cNvPr id="8499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1501775"/>
            <a:ext cx="8296275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AutoShape 6"/>
          <p:cNvSpPr>
            <a:spLocks noChangeArrowheads="1"/>
          </p:cNvSpPr>
          <p:nvPr/>
        </p:nvSpPr>
        <p:spPr bwMode="auto">
          <a:xfrm>
            <a:off x="850900" y="2755900"/>
            <a:ext cx="1663700" cy="635000"/>
          </a:xfrm>
          <a:prstGeom prst="wedgeRoundRectCallout">
            <a:avLst>
              <a:gd name="adj1" fmla="val 112023"/>
              <a:gd name="adj2" fmla="val 130000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2400" b="0">
              <a:latin typeface="Times New Roman" pitchFamily="18" charset="0"/>
            </a:endParaRPr>
          </a:p>
        </p:txBody>
      </p:sp>
      <p:sp>
        <p:nvSpPr>
          <p:cNvPr id="84997" name="Text Box 7"/>
          <p:cNvSpPr txBox="1">
            <a:spLocks noChangeArrowheads="1"/>
          </p:cNvSpPr>
          <p:nvPr/>
        </p:nvSpPr>
        <p:spPr bwMode="auto">
          <a:xfrm>
            <a:off x="1155700" y="28321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>
                <a:latin typeface="Times New Roman" pitchFamily="18" charset="0"/>
              </a:rPr>
              <a:t>Before</a:t>
            </a:r>
          </a:p>
        </p:txBody>
      </p:sp>
      <p:sp>
        <p:nvSpPr>
          <p:cNvPr id="84998" name="AutoShape 8"/>
          <p:cNvSpPr>
            <a:spLocks noChangeArrowheads="1"/>
          </p:cNvSpPr>
          <p:nvPr/>
        </p:nvSpPr>
        <p:spPr bwMode="auto">
          <a:xfrm>
            <a:off x="6286500" y="2120900"/>
            <a:ext cx="1663700" cy="635000"/>
          </a:xfrm>
          <a:prstGeom prst="wedgeRoundRectCallout">
            <a:avLst>
              <a:gd name="adj1" fmla="val -69657"/>
              <a:gd name="adj2" fmla="val 178000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2400" b="0">
              <a:latin typeface="Times New Roman" pitchFamily="18" charset="0"/>
            </a:endParaRPr>
          </a:p>
        </p:txBody>
      </p:sp>
      <p:sp>
        <p:nvSpPr>
          <p:cNvPr id="84999" name="Text Box 9"/>
          <p:cNvSpPr txBox="1">
            <a:spLocks noChangeArrowheads="1"/>
          </p:cNvSpPr>
          <p:nvPr/>
        </p:nvSpPr>
        <p:spPr bwMode="auto">
          <a:xfrm>
            <a:off x="6642100" y="22098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>
                <a:latin typeface="Times New Roman" pitchFamily="18" charset="0"/>
              </a:rPr>
              <a:t>After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>
          <a:xfrm>
            <a:off x="1482725" y="357188"/>
            <a:ext cx="7196138" cy="1143000"/>
          </a:xfrm>
        </p:spPr>
        <p:txBody>
          <a:bodyPr/>
          <a:lstStyle/>
          <a:p>
            <a:r>
              <a:rPr lang="en-US" sz="4000" smtClean="0"/>
              <a:t>Capacity Planning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4213" y="1711325"/>
            <a:ext cx="5770562" cy="3743325"/>
          </a:xfrm>
        </p:spPr>
        <p:txBody>
          <a:bodyPr/>
          <a:lstStyle/>
          <a:p>
            <a:pPr marL="457200" indent="0">
              <a:buFontTx/>
              <a:buNone/>
              <a:defRPr/>
            </a:pPr>
            <a:r>
              <a:rPr lang="en-US" dirty="0">
                <a:solidFill>
                  <a:srgbClr val="0000FF"/>
                </a:solidFill>
              </a:rPr>
              <a:t>Virtual Environment</a:t>
            </a:r>
          </a:p>
          <a:p>
            <a:pPr marL="1150938" indent="-347663">
              <a:defRPr/>
            </a:pPr>
            <a:r>
              <a:rPr lang="en-US" dirty="0" smtClean="0"/>
              <a:t>Server Consolidation</a:t>
            </a:r>
          </a:p>
          <a:p>
            <a:pPr marL="1150938" indent="-347663">
              <a:defRPr/>
            </a:pPr>
            <a:r>
              <a:rPr lang="en-US" dirty="0" smtClean="0"/>
              <a:t>Load balancing between </a:t>
            </a:r>
          </a:p>
          <a:p>
            <a:pPr marL="1655763" lvl="1" indent="-457200">
              <a:defRPr/>
            </a:pPr>
            <a:r>
              <a:rPr lang="en-US" dirty="0" smtClean="0"/>
              <a:t>Hosts, </a:t>
            </a:r>
          </a:p>
          <a:p>
            <a:pPr marL="1655763" lvl="1" indent="-457200">
              <a:defRPr/>
            </a:pPr>
            <a:r>
              <a:rPr lang="en-US" dirty="0" smtClean="0"/>
              <a:t>Clusters (?)</a:t>
            </a:r>
          </a:p>
          <a:p>
            <a:pPr marL="1655763" lvl="1" indent="-457200">
              <a:defRPr/>
            </a:pPr>
            <a:r>
              <a:rPr lang="en-US" dirty="0" smtClean="0"/>
              <a:t>Data Centers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48400" y="6469063"/>
            <a:ext cx="2895600" cy="388937"/>
          </a:xfrm>
        </p:spPr>
        <p:txBody>
          <a:bodyPr/>
          <a:lstStyle/>
          <a:p>
            <a:pPr>
              <a:defRPr/>
            </a:pPr>
            <a:fld id="{C9AC5169-EE0A-4F32-8FF6-39B7F023865B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>
          <a:xfrm>
            <a:off x="1189038" y="404813"/>
            <a:ext cx="6938962" cy="1143000"/>
          </a:xfrm>
        </p:spPr>
        <p:txBody>
          <a:bodyPr/>
          <a:lstStyle/>
          <a:p>
            <a:r>
              <a:rPr lang="en-US" smtClean="0"/>
              <a:t>Server Consolidation</a:t>
            </a:r>
          </a:p>
        </p:txBody>
      </p:sp>
      <p:grpSp>
        <p:nvGrpSpPr>
          <p:cNvPr id="1033" name="Group 1032"/>
          <p:cNvGrpSpPr>
            <a:grpSpLocks/>
          </p:cNvGrpSpPr>
          <p:nvPr/>
        </p:nvGrpSpPr>
        <p:grpSpPr bwMode="auto">
          <a:xfrm>
            <a:off x="684213" y="1905000"/>
            <a:ext cx="1187450" cy="2963863"/>
            <a:chOff x="684360" y="1905458"/>
            <a:chExt cx="1186667" cy="2963295"/>
          </a:xfrm>
        </p:grpSpPr>
        <p:grpSp>
          <p:nvGrpSpPr>
            <p:cNvPr id="88191" name="Group 56"/>
            <p:cNvGrpSpPr>
              <a:grpSpLocks/>
            </p:cNvGrpSpPr>
            <p:nvPr/>
          </p:nvGrpSpPr>
          <p:grpSpPr bwMode="auto">
            <a:xfrm>
              <a:off x="1403224" y="2546240"/>
              <a:ext cx="467803" cy="2322513"/>
              <a:chOff x="981585" y="2895600"/>
              <a:chExt cx="467803" cy="2322513"/>
            </a:xfrm>
          </p:grpSpPr>
          <p:pic>
            <p:nvPicPr>
              <p:cNvPr id="88196" name="Picture 133" descr="pedge_2500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7342" r="26590"/>
              <a:stretch>
                <a:fillRect/>
              </a:stretch>
            </p:blipFill>
            <p:spPr bwMode="auto">
              <a:xfrm>
                <a:off x="995794" y="2895600"/>
                <a:ext cx="453594" cy="722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8197" name="Picture 134" descr="tc servers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1255" t="4022" r="27940" b="16667"/>
              <a:stretch>
                <a:fillRect/>
              </a:stretch>
            </p:blipFill>
            <p:spPr bwMode="auto">
              <a:xfrm>
                <a:off x="990600" y="4483100"/>
                <a:ext cx="458788" cy="7350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8198" name="Picture 136" descr=" The Sun Fire 15K server redefines total cost of ownership.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</a:blip>
              <a:srcRect l="14407" t="996" r="59830" b="9962"/>
              <a:stretch>
                <a:fillRect/>
              </a:stretch>
            </p:blipFill>
            <p:spPr bwMode="auto">
              <a:xfrm>
                <a:off x="981585" y="3646488"/>
                <a:ext cx="432699" cy="733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88192" name="Group 1024"/>
            <p:cNvGrpSpPr>
              <a:grpSpLocks/>
            </p:cNvGrpSpPr>
            <p:nvPr/>
          </p:nvGrpSpPr>
          <p:grpSpPr bwMode="auto">
            <a:xfrm>
              <a:off x="684360" y="1905458"/>
              <a:ext cx="277000" cy="2429540"/>
              <a:chOff x="664983" y="2341902"/>
              <a:chExt cx="277000" cy="2429540"/>
            </a:xfrm>
          </p:grpSpPr>
          <p:sp>
            <p:nvSpPr>
              <p:cNvPr id="88193" name="TextBox 189"/>
              <p:cNvSpPr txBox="1">
                <a:spLocks noChangeArrowheads="1"/>
              </p:cNvSpPr>
              <p:nvPr/>
            </p:nvSpPr>
            <p:spPr bwMode="auto">
              <a:xfrm rot="-5400000">
                <a:off x="278168" y="2728718"/>
                <a:ext cx="1050631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latin typeface="Calibri" pitchFamily="34" charset="0"/>
                  </a:rPr>
                  <a:t>      FTP</a:t>
                </a:r>
              </a:p>
            </p:txBody>
          </p:sp>
          <p:sp>
            <p:nvSpPr>
              <p:cNvPr id="88194" name="TextBox 190"/>
              <p:cNvSpPr txBox="1">
                <a:spLocks noChangeArrowheads="1"/>
              </p:cNvSpPr>
              <p:nvPr/>
            </p:nvSpPr>
            <p:spPr bwMode="auto">
              <a:xfrm rot="-5400000">
                <a:off x="466789" y="4296249"/>
                <a:ext cx="673387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latin typeface="Calibri" pitchFamily="34" charset="0"/>
                  </a:rPr>
                  <a:t>E-mail</a:t>
                </a:r>
              </a:p>
            </p:txBody>
          </p:sp>
          <p:sp>
            <p:nvSpPr>
              <p:cNvPr id="88195" name="TextBox 191"/>
              <p:cNvSpPr txBox="1">
                <a:spLocks noChangeArrowheads="1"/>
              </p:cNvSpPr>
              <p:nvPr/>
            </p:nvSpPr>
            <p:spPr bwMode="auto">
              <a:xfrm rot="-5400000">
                <a:off x="387987" y="3591999"/>
                <a:ext cx="83099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latin typeface="Calibri" pitchFamily="34" charset="0"/>
                  </a:rPr>
                  <a:t>Database</a:t>
                </a:r>
              </a:p>
            </p:txBody>
          </p:sp>
        </p:grpSp>
      </p:grpSp>
      <p:grpSp>
        <p:nvGrpSpPr>
          <p:cNvPr id="1034" name="Group 1033"/>
          <p:cNvGrpSpPr>
            <a:grpSpLocks/>
          </p:cNvGrpSpPr>
          <p:nvPr/>
        </p:nvGrpSpPr>
        <p:grpSpPr bwMode="auto">
          <a:xfrm>
            <a:off x="647700" y="2217738"/>
            <a:ext cx="1741488" cy="2979737"/>
            <a:chOff x="648280" y="2217922"/>
            <a:chExt cx="1741507" cy="2979149"/>
          </a:xfrm>
        </p:grpSpPr>
        <p:grpSp>
          <p:nvGrpSpPr>
            <p:cNvPr id="88181" name="Group 1031"/>
            <p:cNvGrpSpPr>
              <a:grpSpLocks/>
            </p:cNvGrpSpPr>
            <p:nvPr/>
          </p:nvGrpSpPr>
          <p:grpSpPr bwMode="auto">
            <a:xfrm>
              <a:off x="939177" y="2217922"/>
              <a:ext cx="1395897" cy="2979149"/>
              <a:chOff x="939177" y="2217922"/>
              <a:chExt cx="1395897" cy="2979149"/>
            </a:xfrm>
          </p:grpSpPr>
          <p:grpSp>
            <p:nvGrpSpPr>
              <p:cNvPr id="88183" name="Group 54"/>
              <p:cNvGrpSpPr>
                <a:grpSpLocks/>
              </p:cNvGrpSpPr>
              <p:nvPr/>
            </p:nvGrpSpPr>
            <p:grpSpPr bwMode="auto">
              <a:xfrm>
                <a:off x="939177" y="2217922"/>
                <a:ext cx="467803" cy="2322513"/>
                <a:chOff x="981585" y="2895600"/>
                <a:chExt cx="467803" cy="2322513"/>
              </a:xfrm>
            </p:grpSpPr>
            <p:pic>
              <p:nvPicPr>
                <p:cNvPr id="88188" name="Picture 133" descr="pedge_2500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7342" r="26590"/>
                <a:stretch>
                  <a:fillRect/>
                </a:stretch>
              </p:blipFill>
              <p:spPr bwMode="auto">
                <a:xfrm>
                  <a:off x="995794" y="2895600"/>
                  <a:ext cx="453594" cy="7223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189" name="Picture 134" descr="tc servers">
                  <a:hlinkClick r:id="rId4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1255" t="4022" r="27940" b="16667"/>
                <a:stretch>
                  <a:fillRect/>
                </a:stretch>
              </p:blipFill>
              <p:spPr bwMode="auto">
                <a:xfrm>
                  <a:off x="990600" y="4483100"/>
                  <a:ext cx="458788" cy="7350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190" name="Picture 136" descr=" The Sun Fire 15K server redefines total cost of ownership.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DFDFD"/>
                    </a:clrFrom>
                    <a:clrTo>
                      <a:srgbClr val="FDFDFD">
                        <a:alpha val="0"/>
                      </a:srgbClr>
                    </a:clrTo>
                  </a:clrChange>
                </a:blip>
                <a:srcRect l="14407" t="996" r="59830" b="9962"/>
                <a:stretch>
                  <a:fillRect/>
                </a:stretch>
              </p:blipFill>
              <p:spPr bwMode="auto">
                <a:xfrm>
                  <a:off x="981585" y="3646488"/>
                  <a:ext cx="432699" cy="7334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88184" name="Group 60"/>
              <p:cNvGrpSpPr>
                <a:grpSpLocks/>
              </p:cNvGrpSpPr>
              <p:nvPr/>
            </p:nvGrpSpPr>
            <p:grpSpPr bwMode="auto">
              <a:xfrm>
                <a:off x="1867271" y="2874558"/>
                <a:ext cx="467803" cy="2322513"/>
                <a:chOff x="981585" y="2895600"/>
                <a:chExt cx="467803" cy="2322513"/>
              </a:xfrm>
            </p:grpSpPr>
            <p:pic>
              <p:nvPicPr>
                <p:cNvPr id="88185" name="Picture 133" descr="pedge_2500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7342" r="26590"/>
                <a:stretch>
                  <a:fillRect/>
                </a:stretch>
              </p:blipFill>
              <p:spPr bwMode="auto">
                <a:xfrm>
                  <a:off x="995794" y="2895600"/>
                  <a:ext cx="453594" cy="7223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186" name="Picture 134" descr="tc servers">
                  <a:hlinkClick r:id="rId4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1255" t="4022" r="27940" b="16667"/>
                <a:stretch>
                  <a:fillRect/>
                </a:stretch>
              </p:blipFill>
              <p:spPr bwMode="auto">
                <a:xfrm>
                  <a:off x="990600" y="4483100"/>
                  <a:ext cx="458788" cy="7350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187" name="Picture 136" descr=" The Sun Fire 15K server redefines total cost of ownership.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DFDFD"/>
                    </a:clrFrom>
                    <a:clrTo>
                      <a:srgbClr val="FDFDFD">
                        <a:alpha val="0"/>
                      </a:srgbClr>
                    </a:clrTo>
                  </a:clrChange>
                </a:blip>
                <a:srcRect l="14407" t="996" r="59830" b="9962"/>
                <a:stretch>
                  <a:fillRect/>
                </a:stretch>
              </p:blipFill>
              <p:spPr bwMode="auto">
                <a:xfrm>
                  <a:off x="981585" y="3646488"/>
                  <a:ext cx="432699" cy="7334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88182" name="TextBox 198"/>
            <p:cNvSpPr txBox="1">
              <a:spLocks noChangeArrowheads="1"/>
            </p:cNvSpPr>
            <p:nvPr/>
          </p:nvSpPr>
          <p:spPr bwMode="auto">
            <a:xfrm rot="2013233">
              <a:off x="648280" y="4796225"/>
              <a:ext cx="174150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b="0">
                  <a:solidFill>
                    <a:srgbClr val="000000"/>
                  </a:solidFill>
                  <a:latin typeface="Calibri" pitchFamily="34" charset="0"/>
                </a:rPr>
                <a:t>Physical Servers</a:t>
              </a:r>
            </a:p>
          </p:txBody>
        </p:sp>
      </p:grpSp>
      <p:grpSp>
        <p:nvGrpSpPr>
          <p:cNvPr id="1035" name="Group 1034"/>
          <p:cNvGrpSpPr>
            <a:grpSpLocks/>
          </p:cNvGrpSpPr>
          <p:nvPr/>
        </p:nvGrpSpPr>
        <p:grpSpPr bwMode="auto">
          <a:xfrm>
            <a:off x="2273300" y="3062288"/>
            <a:ext cx="2235200" cy="1579562"/>
            <a:chOff x="2274048" y="3062657"/>
            <a:chExt cx="2234412" cy="1578576"/>
          </a:xfrm>
        </p:grpSpPr>
        <p:sp>
          <p:nvSpPr>
            <p:cNvPr id="56" name="Down Arrow 55"/>
            <p:cNvSpPr/>
            <p:nvPr/>
          </p:nvSpPr>
          <p:spPr>
            <a:xfrm rot="2869666" flipV="1">
              <a:off x="2679540" y="3985073"/>
              <a:ext cx="212592" cy="102357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</a:endParaRPr>
            </a:p>
          </p:txBody>
        </p:sp>
        <p:sp>
          <p:nvSpPr>
            <p:cNvPr id="66" name="Down Arrow 65"/>
            <p:cNvSpPr/>
            <p:nvPr/>
          </p:nvSpPr>
          <p:spPr>
            <a:xfrm rot="18730334">
              <a:off x="2679540" y="2982399"/>
              <a:ext cx="212592" cy="102357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</a:endParaRPr>
            </a:p>
          </p:txBody>
        </p:sp>
        <p:sp>
          <p:nvSpPr>
            <p:cNvPr id="67" name="Down Arrow 66"/>
            <p:cNvSpPr/>
            <p:nvPr/>
          </p:nvSpPr>
          <p:spPr>
            <a:xfrm rot="16200000">
              <a:off x="2616062" y="3628147"/>
              <a:ext cx="212592" cy="73792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</a:endParaRPr>
            </a:p>
          </p:txBody>
        </p:sp>
        <p:pic>
          <p:nvPicPr>
            <p:cNvPr id="88179" name="Picture 131" descr="gs160_black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95831" y="3434393"/>
              <a:ext cx="1027411" cy="1206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180" name="TextBox 1029"/>
            <p:cNvSpPr txBox="1">
              <a:spLocks noChangeArrowheads="1"/>
            </p:cNvSpPr>
            <p:nvPr/>
          </p:nvSpPr>
          <p:spPr bwMode="auto">
            <a:xfrm>
              <a:off x="3031293" y="3062657"/>
              <a:ext cx="1477167" cy="45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800" b="0">
                  <a:solidFill>
                    <a:srgbClr val="000000"/>
                  </a:solidFill>
                  <a:latin typeface="Calibri" pitchFamily="34" charset="0"/>
                </a:rPr>
                <a:t>Consolidated</a:t>
              </a:r>
              <a:br>
                <a:rPr lang="en-US" sz="1800" b="0">
                  <a:solidFill>
                    <a:srgbClr val="000000"/>
                  </a:solidFill>
                  <a:latin typeface="Calibri" pitchFamily="34" charset="0"/>
                </a:rPr>
              </a:br>
              <a:r>
                <a:rPr lang="en-US" sz="1800" b="0">
                  <a:solidFill>
                    <a:srgbClr val="000000"/>
                  </a:solidFill>
                  <a:latin typeface="Calibri" pitchFamily="34" charset="0"/>
                </a:rPr>
                <a:t>Server</a:t>
              </a:r>
            </a:p>
          </p:txBody>
        </p:sp>
      </p:grpSp>
      <p:grpSp>
        <p:nvGrpSpPr>
          <p:cNvPr id="201" name="Group 200"/>
          <p:cNvGrpSpPr>
            <a:grpSpLocks/>
          </p:cNvGrpSpPr>
          <p:nvPr/>
        </p:nvGrpSpPr>
        <p:grpSpPr bwMode="auto">
          <a:xfrm>
            <a:off x="3768725" y="4343400"/>
            <a:ext cx="4248150" cy="815975"/>
            <a:chOff x="3768907" y="4343455"/>
            <a:chExt cx="4247260" cy="815842"/>
          </a:xfrm>
        </p:grpSpPr>
        <p:grpSp>
          <p:nvGrpSpPr>
            <p:cNvPr id="88097" name="Group 100"/>
            <p:cNvGrpSpPr>
              <a:grpSpLocks/>
            </p:cNvGrpSpPr>
            <p:nvPr/>
          </p:nvGrpSpPr>
          <p:grpSpPr bwMode="auto">
            <a:xfrm>
              <a:off x="5209721" y="4343455"/>
              <a:ext cx="778496" cy="761640"/>
              <a:chOff x="4687204" y="5126682"/>
              <a:chExt cx="802442" cy="774694"/>
            </a:xfrm>
          </p:grpSpPr>
          <p:grpSp>
            <p:nvGrpSpPr>
              <p:cNvPr id="88151" name="Group 4"/>
              <p:cNvGrpSpPr>
                <a:grpSpLocks/>
              </p:cNvGrpSpPr>
              <p:nvPr/>
            </p:nvGrpSpPr>
            <p:grpSpPr bwMode="auto">
              <a:xfrm rot="-784645">
                <a:off x="4897508" y="5126682"/>
                <a:ext cx="592138" cy="573087"/>
                <a:chOff x="626" y="816"/>
                <a:chExt cx="575" cy="648"/>
              </a:xfrm>
            </p:grpSpPr>
            <p:sp>
              <p:nvSpPr>
                <p:cNvPr id="88160" name="Freeform 5"/>
                <p:cNvSpPr>
                  <a:spLocks/>
                </p:cNvSpPr>
                <p:nvPr/>
              </p:nvSpPr>
              <p:spPr bwMode="auto">
                <a:xfrm>
                  <a:off x="1003" y="1233"/>
                  <a:ext cx="198" cy="231"/>
                </a:xfrm>
                <a:custGeom>
                  <a:avLst/>
                  <a:gdLst>
                    <a:gd name="T0" fmla="*/ 0 w 198"/>
                    <a:gd name="T1" fmla="*/ 230 h 231"/>
                    <a:gd name="T2" fmla="*/ 0 w 198"/>
                    <a:gd name="T3" fmla="*/ 124 h 231"/>
                    <a:gd name="T4" fmla="*/ 197 w 198"/>
                    <a:gd name="T5" fmla="*/ 0 h 231"/>
                    <a:gd name="T6" fmla="*/ 197 w 198"/>
                    <a:gd name="T7" fmla="*/ 103 h 231"/>
                    <a:gd name="T8" fmla="*/ 0 w 198"/>
                    <a:gd name="T9" fmla="*/ 230 h 2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8"/>
                    <a:gd name="T16" fmla="*/ 0 h 231"/>
                    <a:gd name="T17" fmla="*/ 198 w 198"/>
                    <a:gd name="T18" fmla="*/ 231 h 23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8" h="231">
                      <a:moveTo>
                        <a:pt x="0" y="230"/>
                      </a:moveTo>
                      <a:lnTo>
                        <a:pt x="0" y="124"/>
                      </a:lnTo>
                      <a:lnTo>
                        <a:pt x="197" y="0"/>
                      </a:lnTo>
                      <a:lnTo>
                        <a:pt x="197" y="103"/>
                      </a:lnTo>
                      <a:lnTo>
                        <a:pt x="0" y="230"/>
                      </a:lnTo>
                    </a:path>
                  </a:pathLst>
                </a:custGeom>
                <a:solidFill>
                  <a:srgbClr val="DADADA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61" name="Freeform 6"/>
                <p:cNvSpPr>
                  <a:spLocks/>
                </p:cNvSpPr>
                <p:nvPr/>
              </p:nvSpPr>
              <p:spPr bwMode="auto">
                <a:xfrm>
                  <a:off x="626" y="1149"/>
                  <a:ext cx="575" cy="210"/>
                </a:xfrm>
                <a:custGeom>
                  <a:avLst/>
                  <a:gdLst>
                    <a:gd name="T0" fmla="*/ 376 w 575"/>
                    <a:gd name="T1" fmla="*/ 209 h 210"/>
                    <a:gd name="T2" fmla="*/ 0 w 575"/>
                    <a:gd name="T3" fmla="*/ 104 h 210"/>
                    <a:gd name="T4" fmla="*/ 208 w 575"/>
                    <a:gd name="T5" fmla="*/ 0 h 210"/>
                    <a:gd name="T6" fmla="*/ 574 w 575"/>
                    <a:gd name="T7" fmla="*/ 84 h 210"/>
                    <a:gd name="T8" fmla="*/ 376 w 575"/>
                    <a:gd name="T9" fmla="*/ 209 h 2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75"/>
                    <a:gd name="T16" fmla="*/ 0 h 210"/>
                    <a:gd name="T17" fmla="*/ 575 w 575"/>
                    <a:gd name="T18" fmla="*/ 210 h 21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75" h="210">
                      <a:moveTo>
                        <a:pt x="376" y="209"/>
                      </a:moveTo>
                      <a:lnTo>
                        <a:pt x="0" y="104"/>
                      </a:lnTo>
                      <a:lnTo>
                        <a:pt x="208" y="0"/>
                      </a:lnTo>
                      <a:lnTo>
                        <a:pt x="574" y="84"/>
                      </a:lnTo>
                      <a:lnTo>
                        <a:pt x="376" y="209"/>
                      </a:lnTo>
                    </a:path>
                  </a:pathLst>
                </a:custGeom>
                <a:solidFill>
                  <a:srgbClr val="DADADA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62" name="Freeform 7"/>
                <p:cNvSpPr>
                  <a:spLocks/>
                </p:cNvSpPr>
                <p:nvPr/>
              </p:nvSpPr>
              <p:spPr bwMode="auto">
                <a:xfrm>
                  <a:off x="626" y="1253"/>
                  <a:ext cx="378" cy="211"/>
                </a:xfrm>
                <a:custGeom>
                  <a:avLst/>
                  <a:gdLst>
                    <a:gd name="T0" fmla="*/ 0 w 378"/>
                    <a:gd name="T1" fmla="*/ 0 h 211"/>
                    <a:gd name="T2" fmla="*/ 0 w 378"/>
                    <a:gd name="T3" fmla="*/ 108 h 211"/>
                    <a:gd name="T4" fmla="*/ 377 w 378"/>
                    <a:gd name="T5" fmla="*/ 210 h 211"/>
                    <a:gd name="T6" fmla="*/ 377 w 378"/>
                    <a:gd name="T7" fmla="*/ 105 h 211"/>
                    <a:gd name="T8" fmla="*/ 0 w 378"/>
                    <a:gd name="T9" fmla="*/ 0 h 2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8"/>
                    <a:gd name="T16" fmla="*/ 0 h 211"/>
                    <a:gd name="T17" fmla="*/ 378 w 378"/>
                    <a:gd name="T18" fmla="*/ 211 h 2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8" h="211">
                      <a:moveTo>
                        <a:pt x="0" y="0"/>
                      </a:moveTo>
                      <a:lnTo>
                        <a:pt x="0" y="108"/>
                      </a:lnTo>
                      <a:lnTo>
                        <a:pt x="377" y="210"/>
                      </a:lnTo>
                      <a:lnTo>
                        <a:pt x="377" y="105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63" name="Freeform 8"/>
                <p:cNvSpPr>
                  <a:spLocks/>
                </p:cNvSpPr>
                <p:nvPr/>
              </p:nvSpPr>
              <p:spPr bwMode="auto">
                <a:xfrm>
                  <a:off x="649" y="1290"/>
                  <a:ext cx="77" cy="49"/>
                </a:xfrm>
                <a:custGeom>
                  <a:avLst/>
                  <a:gdLst>
                    <a:gd name="T0" fmla="*/ 76 w 77"/>
                    <a:gd name="T1" fmla="*/ 48 h 49"/>
                    <a:gd name="T2" fmla="*/ 0 w 77"/>
                    <a:gd name="T3" fmla="*/ 27 h 49"/>
                    <a:gd name="T4" fmla="*/ 0 w 77"/>
                    <a:gd name="T5" fmla="*/ 0 h 49"/>
                    <a:gd name="T6" fmla="*/ 76 w 77"/>
                    <a:gd name="T7" fmla="*/ 22 h 49"/>
                    <a:gd name="T8" fmla="*/ 76 w 77"/>
                    <a:gd name="T9" fmla="*/ 48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7"/>
                    <a:gd name="T16" fmla="*/ 0 h 49"/>
                    <a:gd name="T17" fmla="*/ 77 w 77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7" h="49">
                      <a:moveTo>
                        <a:pt x="76" y="48"/>
                      </a:moveTo>
                      <a:lnTo>
                        <a:pt x="0" y="27"/>
                      </a:lnTo>
                      <a:lnTo>
                        <a:pt x="0" y="0"/>
                      </a:lnTo>
                      <a:lnTo>
                        <a:pt x="76" y="22"/>
                      </a:lnTo>
                      <a:lnTo>
                        <a:pt x="76" y="48"/>
                      </a:lnTo>
                    </a:path>
                  </a:pathLst>
                </a:custGeom>
                <a:solidFill>
                  <a:srgbClr val="CECE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64" name="Freeform 9"/>
                <p:cNvSpPr>
                  <a:spLocks/>
                </p:cNvSpPr>
                <p:nvPr/>
              </p:nvSpPr>
              <p:spPr bwMode="auto">
                <a:xfrm>
                  <a:off x="822" y="1330"/>
                  <a:ext cx="149" cy="110"/>
                </a:xfrm>
                <a:custGeom>
                  <a:avLst/>
                  <a:gdLst>
                    <a:gd name="T0" fmla="*/ 0 w 149"/>
                    <a:gd name="T1" fmla="*/ 0 h 110"/>
                    <a:gd name="T2" fmla="*/ 148 w 149"/>
                    <a:gd name="T3" fmla="*/ 42 h 110"/>
                    <a:gd name="T4" fmla="*/ 148 w 149"/>
                    <a:gd name="T5" fmla="*/ 109 h 110"/>
                    <a:gd name="T6" fmla="*/ 0 w 149"/>
                    <a:gd name="T7" fmla="*/ 66 h 110"/>
                    <a:gd name="T8" fmla="*/ 0 w 149"/>
                    <a:gd name="T9" fmla="*/ 0 h 1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9"/>
                    <a:gd name="T16" fmla="*/ 0 h 110"/>
                    <a:gd name="T17" fmla="*/ 149 w 149"/>
                    <a:gd name="T18" fmla="*/ 110 h 11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9" h="110">
                      <a:moveTo>
                        <a:pt x="0" y="0"/>
                      </a:moveTo>
                      <a:lnTo>
                        <a:pt x="148" y="42"/>
                      </a:lnTo>
                      <a:lnTo>
                        <a:pt x="148" y="109"/>
                      </a:lnTo>
                      <a:lnTo>
                        <a:pt x="0" y="6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rgbClr val="A9A9A9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65" name="Line 10"/>
                <p:cNvSpPr>
                  <a:spLocks noChangeShapeType="1"/>
                </p:cNvSpPr>
                <p:nvPr/>
              </p:nvSpPr>
              <p:spPr bwMode="auto">
                <a:xfrm>
                  <a:off x="824" y="1365"/>
                  <a:ext cx="144" cy="40"/>
                </a:xfrm>
                <a:prstGeom prst="line">
                  <a:avLst/>
                </a:prstGeom>
                <a:noFill/>
                <a:ln w="12700">
                  <a:solidFill>
                    <a:srgbClr val="A9A9A9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66" name="Freeform 11"/>
                <p:cNvSpPr>
                  <a:spLocks/>
                </p:cNvSpPr>
                <p:nvPr/>
              </p:nvSpPr>
              <p:spPr bwMode="auto">
                <a:xfrm>
                  <a:off x="866" y="1388"/>
                  <a:ext cx="53" cy="25"/>
                </a:xfrm>
                <a:custGeom>
                  <a:avLst/>
                  <a:gdLst>
                    <a:gd name="T0" fmla="*/ 0 w 53"/>
                    <a:gd name="T1" fmla="*/ 0 h 25"/>
                    <a:gd name="T2" fmla="*/ 0 w 53"/>
                    <a:gd name="T3" fmla="*/ 8 h 25"/>
                    <a:gd name="T4" fmla="*/ 52 w 53"/>
                    <a:gd name="T5" fmla="*/ 24 h 25"/>
                    <a:gd name="T6" fmla="*/ 52 w 53"/>
                    <a:gd name="T7" fmla="*/ 14 h 25"/>
                    <a:gd name="T8" fmla="*/ 0 w 53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"/>
                    <a:gd name="T16" fmla="*/ 0 h 25"/>
                    <a:gd name="T17" fmla="*/ 53 w 53"/>
                    <a:gd name="T18" fmla="*/ 25 h 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" h="25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52" y="24"/>
                      </a:lnTo>
                      <a:lnTo>
                        <a:pt x="52" y="1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A9A9A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67" name="Freeform 12"/>
                <p:cNvSpPr>
                  <a:spLocks/>
                </p:cNvSpPr>
                <p:nvPr/>
              </p:nvSpPr>
              <p:spPr bwMode="auto">
                <a:xfrm>
                  <a:off x="866" y="1355"/>
                  <a:ext cx="53" cy="24"/>
                </a:xfrm>
                <a:custGeom>
                  <a:avLst/>
                  <a:gdLst>
                    <a:gd name="T0" fmla="*/ 0 w 53"/>
                    <a:gd name="T1" fmla="*/ 0 h 24"/>
                    <a:gd name="T2" fmla="*/ 0 w 53"/>
                    <a:gd name="T3" fmla="*/ 8 h 24"/>
                    <a:gd name="T4" fmla="*/ 52 w 53"/>
                    <a:gd name="T5" fmla="*/ 23 h 24"/>
                    <a:gd name="T6" fmla="*/ 52 w 53"/>
                    <a:gd name="T7" fmla="*/ 14 h 24"/>
                    <a:gd name="T8" fmla="*/ 0 w 53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"/>
                    <a:gd name="T16" fmla="*/ 0 h 24"/>
                    <a:gd name="T17" fmla="*/ 53 w 53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" h="24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52" y="23"/>
                      </a:lnTo>
                      <a:lnTo>
                        <a:pt x="52" y="1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A9A9A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68" name="Freeform 13"/>
                <p:cNvSpPr>
                  <a:spLocks/>
                </p:cNvSpPr>
                <p:nvPr/>
              </p:nvSpPr>
              <p:spPr bwMode="auto">
                <a:xfrm>
                  <a:off x="831" y="816"/>
                  <a:ext cx="347" cy="358"/>
                </a:xfrm>
                <a:custGeom>
                  <a:avLst/>
                  <a:gdLst>
                    <a:gd name="T0" fmla="*/ 285 w 347"/>
                    <a:gd name="T1" fmla="*/ 357 h 358"/>
                    <a:gd name="T2" fmla="*/ 346 w 347"/>
                    <a:gd name="T3" fmla="*/ 278 h 358"/>
                    <a:gd name="T4" fmla="*/ 346 w 347"/>
                    <a:gd name="T5" fmla="*/ 61 h 358"/>
                    <a:gd name="T6" fmla="*/ 90 w 347"/>
                    <a:gd name="T7" fmla="*/ 0 h 358"/>
                    <a:gd name="T8" fmla="*/ 0 w 347"/>
                    <a:gd name="T9" fmla="*/ 26 h 3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7"/>
                    <a:gd name="T16" fmla="*/ 0 h 358"/>
                    <a:gd name="T17" fmla="*/ 347 w 347"/>
                    <a:gd name="T18" fmla="*/ 358 h 35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7" h="358">
                      <a:moveTo>
                        <a:pt x="285" y="357"/>
                      </a:moveTo>
                      <a:lnTo>
                        <a:pt x="346" y="278"/>
                      </a:lnTo>
                      <a:lnTo>
                        <a:pt x="346" y="61"/>
                      </a:lnTo>
                      <a:lnTo>
                        <a:pt x="90" y="0"/>
                      </a:lnTo>
                      <a:lnTo>
                        <a:pt x="0" y="26"/>
                      </a:lnTo>
                    </a:path>
                  </a:pathLst>
                </a:custGeom>
                <a:solidFill>
                  <a:srgbClr val="DADADA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69" name="Freeform 14"/>
                <p:cNvSpPr>
                  <a:spLocks/>
                </p:cNvSpPr>
                <p:nvPr/>
              </p:nvSpPr>
              <p:spPr bwMode="auto">
                <a:xfrm>
                  <a:off x="1001" y="909"/>
                  <a:ext cx="114" cy="394"/>
                </a:xfrm>
                <a:custGeom>
                  <a:avLst/>
                  <a:gdLst>
                    <a:gd name="T0" fmla="*/ 0 w 114"/>
                    <a:gd name="T1" fmla="*/ 393 h 394"/>
                    <a:gd name="T2" fmla="*/ 0 w 114"/>
                    <a:gd name="T3" fmla="*/ 64 h 394"/>
                    <a:gd name="T4" fmla="*/ 113 w 114"/>
                    <a:gd name="T5" fmla="*/ 0 h 394"/>
                    <a:gd name="T6" fmla="*/ 113 w 114"/>
                    <a:gd name="T7" fmla="*/ 317 h 394"/>
                    <a:gd name="T8" fmla="*/ 0 w 114"/>
                    <a:gd name="T9" fmla="*/ 393 h 39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4"/>
                    <a:gd name="T16" fmla="*/ 0 h 394"/>
                    <a:gd name="T17" fmla="*/ 114 w 114"/>
                    <a:gd name="T18" fmla="*/ 394 h 39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4" h="394">
                      <a:moveTo>
                        <a:pt x="0" y="393"/>
                      </a:moveTo>
                      <a:lnTo>
                        <a:pt x="0" y="64"/>
                      </a:lnTo>
                      <a:lnTo>
                        <a:pt x="113" y="0"/>
                      </a:lnTo>
                      <a:lnTo>
                        <a:pt x="113" y="317"/>
                      </a:lnTo>
                      <a:lnTo>
                        <a:pt x="0" y="393"/>
                      </a:lnTo>
                    </a:path>
                  </a:pathLst>
                </a:custGeom>
                <a:solidFill>
                  <a:srgbClr val="DADADA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70" name="Freeform 15"/>
                <p:cNvSpPr>
                  <a:spLocks/>
                </p:cNvSpPr>
                <p:nvPr/>
              </p:nvSpPr>
              <p:spPr bwMode="auto">
                <a:xfrm>
                  <a:off x="647" y="829"/>
                  <a:ext cx="468" cy="146"/>
                </a:xfrm>
                <a:custGeom>
                  <a:avLst/>
                  <a:gdLst>
                    <a:gd name="T0" fmla="*/ 353 w 468"/>
                    <a:gd name="T1" fmla="*/ 145 h 146"/>
                    <a:gd name="T2" fmla="*/ 0 w 468"/>
                    <a:gd name="T3" fmla="*/ 55 h 146"/>
                    <a:gd name="T4" fmla="*/ 130 w 468"/>
                    <a:gd name="T5" fmla="*/ 0 h 146"/>
                    <a:gd name="T6" fmla="*/ 467 w 468"/>
                    <a:gd name="T7" fmla="*/ 80 h 146"/>
                    <a:gd name="T8" fmla="*/ 353 w 468"/>
                    <a:gd name="T9" fmla="*/ 145 h 1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8"/>
                    <a:gd name="T16" fmla="*/ 0 h 146"/>
                    <a:gd name="T17" fmla="*/ 468 w 468"/>
                    <a:gd name="T18" fmla="*/ 146 h 1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8" h="146">
                      <a:moveTo>
                        <a:pt x="353" y="145"/>
                      </a:moveTo>
                      <a:lnTo>
                        <a:pt x="0" y="55"/>
                      </a:lnTo>
                      <a:lnTo>
                        <a:pt x="130" y="0"/>
                      </a:lnTo>
                      <a:lnTo>
                        <a:pt x="467" y="80"/>
                      </a:lnTo>
                      <a:lnTo>
                        <a:pt x="353" y="145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71" name="Freeform 16"/>
                <p:cNvSpPr>
                  <a:spLocks/>
                </p:cNvSpPr>
                <p:nvPr/>
              </p:nvSpPr>
              <p:spPr bwMode="auto">
                <a:xfrm>
                  <a:off x="717" y="1224"/>
                  <a:ext cx="248" cy="82"/>
                </a:xfrm>
                <a:custGeom>
                  <a:avLst/>
                  <a:gdLst>
                    <a:gd name="T0" fmla="*/ 0 w 248"/>
                    <a:gd name="T1" fmla="*/ 0 h 82"/>
                    <a:gd name="T2" fmla="*/ 0 w 248"/>
                    <a:gd name="T3" fmla="*/ 15 h 82"/>
                    <a:gd name="T4" fmla="*/ 227 w 248"/>
                    <a:gd name="T5" fmla="*/ 81 h 82"/>
                    <a:gd name="T6" fmla="*/ 247 w 248"/>
                    <a:gd name="T7" fmla="*/ 70 h 8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48"/>
                    <a:gd name="T13" fmla="*/ 0 h 82"/>
                    <a:gd name="T14" fmla="*/ 248 w 248"/>
                    <a:gd name="T15" fmla="*/ 82 h 8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48" h="82">
                      <a:moveTo>
                        <a:pt x="0" y="0"/>
                      </a:moveTo>
                      <a:lnTo>
                        <a:pt x="0" y="15"/>
                      </a:lnTo>
                      <a:lnTo>
                        <a:pt x="227" y="81"/>
                      </a:lnTo>
                      <a:lnTo>
                        <a:pt x="247" y="70"/>
                      </a:lnTo>
                    </a:path>
                  </a:pathLst>
                </a:custGeom>
                <a:solidFill>
                  <a:srgbClr val="CECECE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72" name="Freeform 17"/>
                <p:cNvSpPr>
                  <a:spLocks/>
                </p:cNvSpPr>
                <p:nvPr/>
              </p:nvSpPr>
              <p:spPr bwMode="auto">
                <a:xfrm>
                  <a:off x="647" y="884"/>
                  <a:ext cx="355" cy="419"/>
                </a:xfrm>
                <a:custGeom>
                  <a:avLst/>
                  <a:gdLst>
                    <a:gd name="T0" fmla="*/ 354 w 355"/>
                    <a:gd name="T1" fmla="*/ 418 h 419"/>
                    <a:gd name="T2" fmla="*/ 354 w 355"/>
                    <a:gd name="T3" fmla="*/ 88 h 419"/>
                    <a:gd name="T4" fmla="*/ 0 w 355"/>
                    <a:gd name="T5" fmla="*/ 0 h 419"/>
                    <a:gd name="T6" fmla="*/ 0 w 355"/>
                    <a:gd name="T7" fmla="*/ 320 h 419"/>
                    <a:gd name="T8" fmla="*/ 354 w 355"/>
                    <a:gd name="T9" fmla="*/ 418 h 4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5"/>
                    <a:gd name="T16" fmla="*/ 0 h 419"/>
                    <a:gd name="T17" fmla="*/ 355 w 355"/>
                    <a:gd name="T18" fmla="*/ 419 h 4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5" h="419">
                      <a:moveTo>
                        <a:pt x="354" y="418"/>
                      </a:moveTo>
                      <a:lnTo>
                        <a:pt x="354" y="88"/>
                      </a:lnTo>
                      <a:lnTo>
                        <a:pt x="0" y="0"/>
                      </a:lnTo>
                      <a:lnTo>
                        <a:pt x="0" y="320"/>
                      </a:lnTo>
                      <a:lnTo>
                        <a:pt x="354" y="418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73" name="Freeform 18"/>
                <p:cNvSpPr>
                  <a:spLocks/>
                </p:cNvSpPr>
                <p:nvPr/>
              </p:nvSpPr>
              <p:spPr bwMode="auto">
                <a:xfrm>
                  <a:off x="692" y="932"/>
                  <a:ext cx="259" cy="305"/>
                </a:xfrm>
                <a:custGeom>
                  <a:avLst/>
                  <a:gdLst>
                    <a:gd name="T0" fmla="*/ 258 w 259"/>
                    <a:gd name="T1" fmla="*/ 304 h 305"/>
                    <a:gd name="T2" fmla="*/ 258 w 259"/>
                    <a:gd name="T3" fmla="*/ 65 h 305"/>
                    <a:gd name="T4" fmla="*/ 0 w 259"/>
                    <a:gd name="T5" fmla="*/ 0 h 305"/>
                    <a:gd name="T6" fmla="*/ 0 w 259"/>
                    <a:gd name="T7" fmla="*/ 235 h 305"/>
                    <a:gd name="T8" fmla="*/ 258 w 259"/>
                    <a:gd name="T9" fmla="*/ 304 h 30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9"/>
                    <a:gd name="T16" fmla="*/ 0 h 305"/>
                    <a:gd name="T17" fmla="*/ 259 w 259"/>
                    <a:gd name="T18" fmla="*/ 305 h 30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9" h="305">
                      <a:moveTo>
                        <a:pt x="258" y="304"/>
                      </a:moveTo>
                      <a:lnTo>
                        <a:pt x="258" y="65"/>
                      </a:lnTo>
                      <a:lnTo>
                        <a:pt x="0" y="0"/>
                      </a:lnTo>
                      <a:lnTo>
                        <a:pt x="0" y="235"/>
                      </a:lnTo>
                      <a:lnTo>
                        <a:pt x="258" y="304"/>
                      </a:lnTo>
                    </a:path>
                  </a:pathLst>
                </a:custGeom>
                <a:solidFill>
                  <a:srgbClr val="CECECE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74" name="Freeform 19"/>
                <p:cNvSpPr>
                  <a:spLocks/>
                </p:cNvSpPr>
                <p:nvPr/>
              </p:nvSpPr>
              <p:spPr bwMode="auto">
                <a:xfrm>
                  <a:off x="713" y="952"/>
                  <a:ext cx="228" cy="260"/>
                </a:xfrm>
                <a:custGeom>
                  <a:avLst/>
                  <a:gdLst>
                    <a:gd name="T0" fmla="*/ 227 w 228"/>
                    <a:gd name="T1" fmla="*/ 259 h 260"/>
                    <a:gd name="T2" fmla="*/ 227 w 228"/>
                    <a:gd name="T3" fmla="*/ 55 h 260"/>
                    <a:gd name="T4" fmla="*/ 0 w 228"/>
                    <a:gd name="T5" fmla="*/ 0 h 260"/>
                    <a:gd name="T6" fmla="*/ 0 w 228"/>
                    <a:gd name="T7" fmla="*/ 200 h 260"/>
                    <a:gd name="T8" fmla="*/ 227 w 228"/>
                    <a:gd name="T9" fmla="*/ 259 h 2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8"/>
                    <a:gd name="T16" fmla="*/ 0 h 260"/>
                    <a:gd name="T17" fmla="*/ 228 w 228"/>
                    <a:gd name="T18" fmla="*/ 260 h 26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8" h="260">
                      <a:moveTo>
                        <a:pt x="227" y="259"/>
                      </a:moveTo>
                      <a:lnTo>
                        <a:pt x="227" y="55"/>
                      </a:lnTo>
                      <a:lnTo>
                        <a:pt x="0" y="0"/>
                      </a:lnTo>
                      <a:lnTo>
                        <a:pt x="0" y="200"/>
                      </a:lnTo>
                      <a:lnTo>
                        <a:pt x="227" y="259"/>
                      </a:lnTo>
                    </a:path>
                  </a:pathLst>
                </a:custGeom>
                <a:solidFill>
                  <a:schemeClr val="hlink"/>
                </a:solidFill>
                <a:ln w="12700" cap="rnd" cmpd="sng">
                  <a:solidFill>
                    <a:srgbClr val="91919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75" name="Rectangle 20"/>
                <p:cNvSpPr>
                  <a:spLocks noChangeArrowheads="1"/>
                </p:cNvSpPr>
                <p:nvPr/>
              </p:nvSpPr>
              <p:spPr bwMode="auto">
                <a:xfrm>
                  <a:off x="745" y="990"/>
                  <a:ext cx="21" cy="7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 b="0">
                    <a:solidFill>
                      <a:srgbClr val="000000"/>
                    </a:solidFill>
                    <a:latin typeface="Calibri" pitchFamily="34" charset="0"/>
                  </a:endParaRPr>
                </a:p>
              </p:txBody>
            </p:sp>
          </p:grpSp>
          <p:grpSp>
            <p:nvGrpSpPr>
              <p:cNvPr id="88152" name="Group 99"/>
              <p:cNvGrpSpPr>
                <a:grpSpLocks/>
              </p:cNvGrpSpPr>
              <p:nvPr/>
            </p:nvGrpSpPr>
            <p:grpSpPr bwMode="auto">
              <a:xfrm>
                <a:off x="4687204" y="5680276"/>
                <a:ext cx="582759" cy="221100"/>
                <a:chOff x="4687204" y="5680276"/>
                <a:chExt cx="582759" cy="221100"/>
              </a:xfrm>
            </p:grpSpPr>
            <p:sp>
              <p:nvSpPr>
                <p:cNvPr id="88153" name="Freeform 23"/>
                <p:cNvSpPr>
                  <a:spLocks/>
                </p:cNvSpPr>
                <p:nvPr/>
              </p:nvSpPr>
              <p:spPr bwMode="auto">
                <a:xfrm rot="-784645">
                  <a:off x="4687204" y="5680276"/>
                  <a:ext cx="568325" cy="201408"/>
                </a:xfrm>
                <a:custGeom>
                  <a:avLst/>
                  <a:gdLst>
                    <a:gd name="T0" fmla="*/ 129322741 w 552"/>
                    <a:gd name="T1" fmla="*/ 0 h 228"/>
                    <a:gd name="T2" fmla="*/ 584072338 w 552"/>
                    <a:gd name="T3" fmla="*/ 90519649 h 228"/>
                    <a:gd name="T4" fmla="*/ 471710700 w 552"/>
                    <a:gd name="T5" fmla="*/ 177137460 h 228"/>
                    <a:gd name="T6" fmla="*/ 0 w 552"/>
                    <a:gd name="T7" fmla="*/ 74132286 h 228"/>
                    <a:gd name="T8" fmla="*/ 129322741 w 552"/>
                    <a:gd name="T9" fmla="*/ 0 h 2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52"/>
                    <a:gd name="T16" fmla="*/ 0 h 228"/>
                    <a:gd name="T17" fmla="*/ 552 w 552"/>
                    <a:gd name="T18" fmla="*/ 228 h 2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52" h="228">
                      <a:moveTo>
                        <a:pt x="122" y="0"/>
                      </a:moveTo>
                      <a:lnTo>
                        <a:pt x="551" y="116"/>
                      </a:lnTo>
                      <a:lnTo>
                        <a:pt x="445" y="227"/>
                      </a:lnTo>
                      <a:lnTo>
                        <a:pt x="0" y="95"/>
                      </a:lnTo>
                      <a:lnTo>
                        <a:pt x="122" y="0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54" name="Freeform 22"/>
                <p:cNvSpPr>
                  <a:spLocks/>
                </p:cNvSpPr>
                <p:nvPr/>
              </p:nvSpPr>
              <p:spPr bwMode="auto">
                <a:xfrm rot="-784645">
                  <a:off x="4701638" y="5767988"/>
                  <a:ext cx="568325" cy="133388"/>
                </a:xfrm>
                <a:custGeom>
                  <a:avLst/>
                  <a:gdLst>
                    <a:gd name="T0" fmla="*/ 0 w 552"/>
                    <a:gd name="T1" fmla="*/ 0 h 151"/>
                    <a:gd name="T2" fmla="*/ 0 w 552"/>
                    <a:gd name="T3" fmla="*/ 13265479 h 151"/>
                    <a:gd name="T4" fmla="*/ 475950485 w 552"/>
                    <a:gd name="T5" fmla="*/ 117050186 h 151"/>
                    <a:gd name="T6" fmla="*/ 584072338 w 552"/>
                    <a:gd name="T7" fmla="*/ 55403713 h 151"/>
                    <a:gd name="T8" fmla="*/ 584072338 w 552"/>
                    <a:gd name="T9" fmla="*/ 16387290 h 1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52"/>
                    <a:gd name="T16" fmla="*/ 0 h 151"/>
                    <a:gd name="T17" fmla="*/ 552 w 552"/>
                    <a:gd name="T18" fmla="*/ 151 h 1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52" h="151">
                      <a:moveTo>
                        <a:pt x="0" y="0"/>
                      </a:moveTo>
                      <a:lnTo>
                        <a:pt x="0" y="17"/>
                      </a:lnTo>
                      <a:lnTo>
                        <a:pt x="449" y="150"/>
                      </a:lnTo>
                      <a:lnTo>
                        <a:pt x="551" y="71"/>
                      </a:lnTo>
                      <a:lnTo>
                        <a:pt x="551" y="21"/>
                      </a:lnTo>
                    </a:path>
                  </a:pathLst>
                </a:custGeom>
                <a:noFill/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55" name="Freeform 24"/>
                <p:cNvSpPr>
                  <a:spLocks/>
                </p:cNvSpPr>
                <p:nvPr/>
              </p:nvSpPr>
              <p:spPr bwMode="auto">
                <a:xfrm rot="-784645">
                  <a:off x="4794206" y="5696943"/>
                  <a:ext cx="343878" cy="90103"/>
                </a:xfrm>
                <a:custGeom>
                  <a:avLst/>
                  <a:gdLst>
                    <a:gd name="T0" fmla="*/ 14840290 w 334"/>
                    <a:gd name="T1" fmla="*/ 0 h 102"/>
                    <a:gd name="T2" fmla="*/ 0 w 334"/>
                    <a:gd name="T3" fmla="*/ 7803628 h 102"/>
                    <a:gd name="T4" fmla="*/ 340268315 w 334"/>
                    <a:gd name="T5" fmla="*/ 78813628 h 102"/>
                    <a:gd name="T6" fmla="*/ 352987678 w 334"/>
                    <a:gd name="T7" fmla="*/ 69449102 h 102"/>
                    <a:gd name="T8" fmla="*/ 14840290 w 334"/>
                    <a:gd name="T9" fmla="*/ 0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4"/>
                    <a:gd name="T16" fmla="*/ 0 h 102"/>
                    <a:gd name="T17" fmla="*/ 334 w 334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4" h="102">
                      <a:moveTo>
                        <a:pt x="14" y="0"/>
                      </a:moveTo>
                      <a:lnTo>
                        <a:pt x="0" y="10"/>
                      </a:lnTo>
                      <a:lnTo>
                        <a:pt x="321" y="101"/>
                      </a:lnTo>
                      <a:lnTo>
                        <a:pt x="333" y="89"/>
                      </a:lnTo>
                      <a:lnTo>
                        <a:pt x="14" y="0"/>
                      </a:lnTo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56" name="Freeform 25"/>
                <p:cNvSpPr>
                  <a:spLocks/>
                </p:cNvSpPr>
                <p:nvPr/>
              </p:nvSpPr>
              <p:spPr bwMode="auto">
                <a:xfrm rot="-784645">
                  <a:off x="4728915" y="5733419"/>
                  <a:ext cx="334612" cy="111304"/>
                </a:xfrm>
                <a:custGeom>
                  <a:avLst/>
                  <a:gdLst>
                    <a:gd name="T0" fmla="*/ 63602012 w 325"/>
                    <a:gd name="T1" fmla="*/ 0 h 126"/>
                    <a:gd name="T2" fmla="*/ 0 w 325"/>
                    <a:gd name="T3" fmla="*/ 36675556 h 126"/>
                    <a:gd name="T4" fmla="*/ 21201016 w 325"/>
                    <a:gd name="T5" fmla="*/ 40577379 h 126"/>
                    <a:gd name="T6" fmla="*/ 32860953 w 325"/>
                    <a:gd name="T7" fmla="*/ 34334639 h 126"/>
                    <a:gd name="T8" fmla="*/ 47701255 w 325"/>
                    <a:gd name="T9" fmla="*/ 36675556 h 126"/>
                    <a:gd name="T10" fmla="*/ 37100751 w 325"/>
                    <a:gd name="T11" fmla="*/ 44479202 h 126"/>
                    <a:gd name="T12" fmla="*/ 245925378 w 325"/>
                    <a:gd name="T13" fmla="*/ 89738414 h 126"/>
                    <a:gd name="T14" fmla="*/ 257586344 w 325"/>
                    <a:gd name="T15" fmla="*/ 82715664 h 126"/>
                    <a:gd name="T16" fmla="*/ 275607060 w 325"/>
                    <a:gd name="T17" fmla="*/ 86617486 h 126"/>
                    <a:gd name="T18" fmla="*/ 265006491 w 325"/>
                    <a:gd name="T19" fmla="*/ 93640237 h 126"/>
                    <a:gd name="T20" fmla="*/ 283027207 w 325"/>
                    <a:gd name="T21" fmla="*/ 97542059 h 126"/>
                    <a:gd name="T22" fmla="*/ 343447816 w 325"/>
                    <a:gd name="T23" fmla="*/ 56183786 h 126"/>
                    <a:gd name="T24" fmla="*/ 63602012 w 325"/>
                    <a:gd name="T25" fmla="*/ 0 h 12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25"/>
                    <a:gd name="T40" fmla="*/ 0 h 126"/>
                    <a:gd name="T41" fmla="*/ 325 w 325"/>
                    <a:gd name="T42" fmla="*/ 126 h 12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25" h="126">
                      <a:moveTo>
                        <a:pt x="60" y="0"/>
                      </a:moveTo>
                      <a:lnTo>
                        <a:pt x="0" y="47"/>
                      </a:lnTo>
                      <a:lnTo>
                        <a:pt x="20" y="52"/>
                      </a:lnTo>
                      <a:lnTo>
                        <a:pt x="31" y="44"/>
                      </a:lnTo>
                      <a:lnTo>
                        <a:pt x="45" y="47"/>
                      </a:lnTo>
                      <a:lnTo>
                        <a:pt x="35" y="57"/>
                      </a:lnTo>
                      <a:lnTo>
                        <a:pt x="232" y="115"/>
                      </a:lnTo>
                      <a:lnTo>
                        <a:pt x="243" y="106"/>
                      </a:lnTo>
                      <a:lnTo>
                        <a:pt x="260" y="111"/>
                      </a:lnTo>
                      <a:lnTo>
                        <a:pt x="250" y="120"/>
                      </a:lnTo>
                      <a:lnTo>
                        <a:pt x="267" y="125"/>
                      </a:lnTo>
                      <a:lnTo>
                        <a:pt x="324" y="72"/>
                      </a:lnTo>
                      <a:lnTo>
                        <a:pt x="60" y="0"/>
                      </a:lnTo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57" name="Freeform 26"/>
                <p:cNvSpPr>
                  <a:spLocks/>
                </p:cNvSpPr>
                <p:nvPr/>
              </p:nvSpPr>
              <p:spPr bwMode="auto">
                <a:xfrm rot="-784645">
                  <a:off x="5055151" y="5756199"/>
                  <a:ext cx="70011" cy="29151"/>
                </a:xfrm>
                <a:custGeom>
                  <a:avLst/>
                  <a:gdLst>
                    <a:gd name="T0" fmla="*/ 23320868 w 68"/>
                    <a:gd name="T1" fmla="*/ 0 h 33"/>
                    <a:gd name="T2" fmla="*/ 71021012 w 68"/>
                    <a:gd name="T3" fmla="*/ 8583644 h 33"/>
                    <a:gd name="T4" fmla="*/ 47701166 w 68"/>
                    <a:gd name="T5" fmla="*/ 24970919 h 33"/>
                    <a:gd name="T6" fmla="*/ 0 w 68"/>
                    <a:gd name="T7" fmla="*/ 14826375 h 33"/>
                    <a:gd name="T8" fmla="*/ 23320868 w 68"/>
                    <a:gd name="T9" fmla="*/ 0 h 3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8"/>
                    <a:gd name="T16" fmla="*/ 0 h 33"/>
                    <a:gd name="T17" fmla="*/ 68 w 68"/>
                    <a:gd name="T18" fmla="*/ 33 h 3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8" h="33">
                      <a:moveTo>
                        <a:pt x="22" y="0"/>
                      </a:moveTo>
                      <a:lnTo>
                        <a:pt x="67" y="11"/>
                      </a:lnTo>
                      <a:lnTo>
                        <a:pt x="45" y="32"/>
                      </a:lnTo>
                      <a:lnTo>
                        <a:pt x="0" y="19"/>
                      </a:lnTo>
                      <a:lnTo>
                        <a:pt x="22" y="0"/>
                      </a:lnTo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58" name="Freeform 27"/>
                <p:cNvSpPr>
                  <a:spLocks/>
                </p:cNvSpPr>
                <p:nvPr/>
              </p:nvSpPr>
              <p:spPr bwMode="auto">
                <a:xfrm rot="-784645">
                  <a:off x="5027166" y="5797284"/>
                  <a:ext cx="60745" cy="25618"/>
                </a:xfrm>
                <a:custGeom>
                  <a:avLst/>
                  <a:gdLst>
                    <a:gd name="T0" fmla="*/ 11659952 w 59"/>
                    <a:gd name="T1" fmla="*/ 2340955 h 29"/>
                    <a:gd name="T2" fmla="*/ 26500265 w 59"/>
                    <a:gd name="T3" fmla="*/ 5462818 h 29"/>
                    <a:gd name="T4" fmla="*/ 36041354 w 59"/>
                    <a:gd name="T5" fmla="*/ 0 h 29"/>
                    <a:gd name="T6" fmla="*/ 53001559 w 59"/>
                    <a:gd name="T7" fmla="*/ 3121863 h 29"/>
                    <a:gd name="T8" fmla="*/ 44520942 w 59"/>
                    <a:gd name="T9" fmla="*/ 10144729 h 29"/>
                    <a:gd name="T10" fmla="*/ 61481147 w 59"/>
                    <a:gd name="T11" fmla="*/ 13265707 h 29"/>
                    <a:gd name="T12" fmla="*/ 48761765 w 59"/>
                    <a:gd name="T13" fmla="*/ 21850388 h 29"/>
                    <a:gd name="T14" fmla="*/ 0 w 59"/>
                    <a:gd name="T15" fmla="*/ 11705660 h 29"/>
                    <a:gd name="T16" fmla="*/ 11659952 w 59"/>
                    <a:gd name="T17" fmla="*/ 2340955 h 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59"/>
                    <a:gd name="T28" fmla="*/ 0 h 29"/>
                    <a:gd name="T29" fmla="*/ 59 w 59"/>
                    <a:gd name="T30" fmla="*/ 29 h 2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59" h="29">
                      <a:moveTo>
                        <a:pt x="11" y="3"/>
                      </a:moveTo>
                      <a:lnTo>
                        <a:pt x="25" y="7"/>
                      </a:lnTo>
                      <a:lnTo>
                        <a:pt x="34" y="0"/>
                      </a:lnTo>
                      <a:lnTo>
                        <a:pt x="50" y="4"/>
                      </a:lnTo>
                      <a:lnTo>
                        <a:pt x="42" y="13"/>
                      </a:lnTo>
                      <a:lnTo>
                        <a:pt x="58" y="17"/>
                      </a:lnTo>
                      <a:lnTo>
                        <a:pt x="46" y="28"/>
                      </a:lnTo>
                      <a:lnTo>
                        <a:pt x="0" y="15"/>
                      </a:lnTo>
                      <a:lnTo>
                        <a:pt x="11" y="3"/>
                      </a:lnTo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59" name="Freeform 28"/>
                <p:cNvSpPr>
                  <a:spLocks/>
                </p:cNvSpPr>
                <p:nvPr/>
              </p:nvSpPr>
              <p:spPr bwMode="auto">
                <a:xfrm rot="-784645">
                  <a:off x="5091515" y="5760848"/>
                  <a:ext cx="117371" cy="63602"/>
                </a:xfrm>
                <a:custGeom>
                  <a:avLst/>
                  <a:gdLst>
                    <a:gd name="T0" fmla="*/ 61480783 w 114"/>
                    <a:gd name="T1" fmla="*/ 0 h 72"/>
                    <a:gd name="T2" fmla="*/ 119781224 w 114"/>
                    <a:gd name="T3" fmla="*/ 10924526 h 72"/>
                    <a:gd name="T4" fmla="*/ 58300441 w 114"/>
                    <a:gd name="T5" fmla="*/ 55403516 h 72"/>
                    <a:gd name="T6" fmla="*/ 0 w 114"/>
                    <a:gd name="T7" fmla="*/ 40577189 h 72"/>
                    <a:gd name="T8" fmla="*/ 61480783 w 114"/>
                    <a:gd name="T9" fmla="*/ 0 h 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4"/>
                    <a:gd name="T16" fmla="*/ 0 h 72"/>
                    <a:gd name="T17" fmla="*/ 114 w 114"/>
                    <a:gd name="T18" fmla="*/ 72 h 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4" h="72">
                      <a:moveTo>
                        <a:pt x="58" y="0"/>
                      </a:moveTo>
                      <a:lnTo>
                        <a:pt x="113" y="14"/>
                      </a:lnTo>
                      <a:lnTo>
                        <a:pt x="55" y="71"/>
                      </a:lnTo>
                      <a:lnTo>
                        <a:pt x="0" y="52"/>
                      </a:lnTo>
                      <a:lnTo>
                        <a:pt x="58" y="0"/>
                      </a:lnTo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8098" name="Group 102"/>
            <p:cNvGrpSpPr>
              <a:grpSpLocks/>
            </p:cNvGrpSpPr>
            <p:nvPr/>
          </p:nvGrpSpPr>
          <p:grpSpPr bwMode="auto">
            <a:xfrm>
              <a:off x="6223696" y="4370806"/>
              <a:ext cx="778496" cy="761640"/>
              <a:chOff x="4687204" y="5126682"/>
              <a:chExt cx="802442" cy="774694"/>
            </a:xfrm>
          </p:grpSpPr>
          <p:grpSp>
            <p:nvGrpSpPr>
              <p:cNvPr id="88126" name="Group 4"/>
              <p:cNvGrpSpPr>
                <a:grpSpLocks/>
              </p:cNvGrpSpPr>
              <p:nvPr/>
            </p:nvGrpSpPr>
            <p:grpSpPr bwMode="auto">
              <a:xfrm rot="-784645">
                <a:off x="4897508" y="5126682"/>
                <a:ext cx="592138" cy="573087"/>
                <a:chOff x="626" y="816"/>
                <a:chExt cx="575" cy="648"/>
              </a:xfrm>
            </p:grpSpPr>
            <p:sp>
              <p:nvSpPr>
                <p:cNvPr id="88135" name="Freeform 5"/>
                <p:cNvSpPr>
                  <a:spLocks/>
                </p:cNvSpPr>
                <p:nvPr/>
              </p:nvSpPr>
              <p:spPr bwMode="auto">
                <a:xfrm>
                  <a:off x="1003" y="1233"/>
                  <a:ext cx="198" cy="231"/>
                </a:xfrm>
                <a:custGeom>
                  <a:avLst/>
                  <a:gdLst>
                    <a:gd name="T0" fmla="*/ 0 w 198"/>
                    <a:gd name="T1" fmla="*/ 230 h 231"/>
                    <a:gd name="T2" fmla="*/ 0 w 198"/>
                    <a:gd name="T3" fmla="*/ 124 h 231"/>
                    <a:gd name="T4" fmla="*/ 197 w 198"/>
                    <a:gd name="T5" fmla="*/ 0 h 231"/>
                    <a:gd name="T6" fmla="*/ 197 w 198"/>
                    <a:gd name="T7" fmla="*/ 103 h 231"/>
                    <a:gd name="T8" fmla="*/ 0 w 198"/>
                    <a:gd name="T9" fmla="*/ 230 h 2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8"/>
                    <a:gd name="T16" fmla="*/ 0 h 231"/>
                    <a:gd name="T17" fmla="*/ 198 w 198"/>
                    <a:gd name="T18" fmla="*/ 231 h 23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8" h="231">
                      <a:moveTo>
                        <a:pt x="0" y="230"/>
                      </a:moveTo>
                      <a:lnTo>
                        <a:pt x="0" y="124"/>
                      </a:lnTo>
                      <a:lnTo>
                        <a:pt x="197" y="0"/>
                      </a:lnTo>
                      <a:lnTo>
                        <a:pt x="197" y="103"/>
                      </a:lnTo>
                      <a:lnTo>
                        <a:pt x="0" y="230"/>
                      </a:lnTo>
                    </a:path>
                  </a:pathLst>
                </a:custGeom>
                <a:solidFill>
                  <a:srgbClr val="DADADA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36" name="Freeform 6"/>
                <p:cNvSpPr>
                  <a:spLocks/>
                </p:cNvSpPr>
                <p:nvPr/>
              </p:nvSpPr>
              <p:spPr bwMode="auto">
                <a:xfrm>
                  <a:off x="626" y="1149"/>
                  <a:ext cx="575" cy="210"/>
                </a:xfrm>
                <a:custGeom>
                  <a:avLst/>
                  <a:gdLst>
                    <a:gd name="T0" fmla="*/ 376 w 575"/>
                    <a:gd name="T1" fmla="*/ 209 h 210"/>
                    <a:gd name="T2" fmla="*/ 0 w 575"/>
                    <a:gd name="T3" fmla="*/ 104 h 210"/>
                    <a:gd name="T4" fmla="*/ 208 w 575"/>
                    <a:gd name="T5" fmla="*/ 0 h 210"/>
                    <a:gd name="T6" fmla="*/ 574 w 575"/>
                    <a:gd name="T7" fmla="*/ 84 h 210"/>
                    <a:gd name="T8" fmla="*/ 376 w 575"/>
                    <a:gd name="T9" fmla="*/ 209 h 2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75"/>
                    <a:gd name="T16" fmla="*/ 0 h 210"/>
                    <a:gd name="T17" fmla="*/ 575 w 575"/>
                    <a:gd name="T18" fmla="*/ 210 h 21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75" h="210">
                      <a:moveTo>
                        <a:pt x="376" y="209"/>
                      </a:moveTo>
                      <a:lnTo>
                        <a:pt x="0" y="104"/>
                      </a:lnTo>
                      <a:lnTo>
                        <a:pt x="208" y="0"/>
                      </a:lnTo>
                      <a:lnTo>
                        <a:pt x="574" y="84"/>
                      </a:lnTo>
                      <a:lnTo>
                        <a:pt x="376" y="209"/>
                      </a:lnTo>
                    </a:path>
                  </a:pathLst>
                </a:custGeom>
                <a:solidFill>
                  <a:srgbClr val="DADADA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37" name="Freeform 7"/>
                <p:cNvSpPr>
                  <a:spLocks/>
                </p:cNvSpPr>
                <p:nvPr/>
              </p:nvSpPr>
              <p:spPr bwMode="auto">
                <a:xfrm>
                  <a:off x="626" y="1253"/>
                  <a:ext cx="378" cy="211"/>
                </a:xfrm>
                <a:custGeom>
                  <a:avLst/>
                  <a:gdLst>
                    <a:gd name="T0" fmla="*/ 0 w 378"/>
                    <a:gd name="T1" fmla="*/ 0 h 211"/>
                    <a:gd name="T2" fmla="*/ 0 w 378"/>
                    <a:gd name="T3" fmla="*/ 108 h 211"/>
                    <a:gd name="T4" fmla="*/ 377 w 378"/>
                    <a:gd name="T5" fmla="*/ 210 h 211"/>
                    <a:gd name="T6" fmla="*/ 377 w 378"/>
                    <a:gd name="T7" fmla="*/ 105 h 211"/>
                    <a:gd name="T8" fmla="*/ 0 w 378"/>
                    <a:gd name="T9" fmla="*/ 0 h 2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8"/>
                    <a:gd name="T16" fmla="*/ 0 h 211"/>
                    <a:gd name="T17" fmla="*/ 378 w 378"/>
                    <a:gd name="T18" fmla="*/ 211 h 2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8" h="211">
                      <a:moveTo>
                        <a:pt x="0" y="0"/>
                      </a:moveTo>
                      <a:lnTo>
                        <a:pt x="0" y="108"/>
                      </a:lnTo>
                      <a:lnTo>
                        <a:pt x="377" y="210"/>
                      </a:lnTo>
                      <a:lnTo>
                        <a:pt x="377" y="105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38" name="Freeform 8"/>
                <p:cNvSpPr>
                  <a:spLocks/>
                </p:cNvSpPr>
                <p:nvPr/>
              </p:nvSpPr>
              <p:spPr bwMode="auto">
                <a:xfrm>
                  <a:off x="649" y="1290"/>
                  <a:ext cx="77" cy="49"/>
                </a:xfrm>
                <a:custGeom>
                  <a:avLst/>
                  <a:gdLst>
                    <a:gd name="T0" fmla="*/ 76 w 77"/>
                    <a:gd name="T1" fmla="*/ 48 h 49"/>
                    <a:gd name="T2" fmla="*/ 0 w 77"/>
                    <a:gd name="T3" fmla="*/ 27 h 49"/>
                    <a:gd name="T4" fmla="*/ 0 w 77"/>
                    <a:gd name="T5" fmla="*/ 0 h 49"/>
                    <a:gd name="T6" fmla="*/ 76 w 77"/>
                    <a:gd name="T7" fmla="*/ 22 h 49"/>
                    <a:gd name="T8" fmla="*/ 76 w 77"/>
                    <a:gd name="T9" fmla="*/ 48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7"/>
                    <a:gd name="T16" fmla="*/ 0 h 49"/>
                    <a:gd name="T17" fmla="*/ 77 w 77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7" h="49">
                      <a:moveTo>
                        <a:pt x="76" y="48"/>
                      </a:moveTo>
                      <a:lnTo>
                        <a:pt x="0" y="27"/>
                      </a:lnTo>
                      <a:lnTo>
                        <a:pt x="0" y="0"/>
                      </a:lnTo>
                      <a:lnTo>
                        <a:pt x="76" y="22"/>
                      </a:lnTo>
                      <a:lnTo>
                        <a:pt x="76" y="48"/>
                      </a:lnTo>
                    </a:path>
                  </a:pathLst>
                </a:custGeom>
                <a:solidFill>
                  <a:srgbClr val="CECE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39" name="Freeform 9"/>
                <p:cNvSpPr>
                  <a:spLocks/>
                </p:cNvSpPr>
                <p:nvPr/>
              </p:nvSpPr>
              <p:spPr bwMode="auto">
                <a:xfrm>
                  <a:off x="822" y="1330"/>
                  <a:ext cx="149" cy="110"/>
                </a:xfrm>
                <a:custGeom>
                  <a:avLst/>
                  <a:gdLst>
                    <a:gd name="T0" fmla="*/ 0 w 149"/>
                    <a:gd name="T1" fmla="*/ 0 h 110"/>
                    <a:gd name="T2" fmla="*/ 148 w 149"/>
                    <a:gd name="T3" fmla="*/ 42 h 110"/>
                    <a:gd name="T4" fmla="*/ 148 w 149"/>
                    <a:gd name="T5" fmla="*/ 109 h 110"/>
                    <a:gd name="T6" fmla="*/ 0 w 149"/>
                    <a:gd name="T7" fmla="*/ 66 h 110"/>
                    <a:gd name="T8" fmla="*/ 0 w 149"/>
                    <a:gd name="T9" fmla="*/ 0 h 1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9"/>
                    <a:gd name="T16" fmla="*/ 0 h 110"/>
                    <a:gd name="T17" fmla="*/ 149 w 149"/>
                    <a:gd name="T18" fmla="*/ 110 h 11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9" h="110">
                      <a:moveTo>
                        <a:pt x="0" y="0"/>
                      </a:moveTo>
                      <a:lnTo>
                        <a:pt x="148" y="42"/>
                      </a:lnTo>
                      <a:lnTo>
                        <a:pt x="148" y="109"/>
                      </a:lnTo>
                      <a:lnTo>
                        <a:pt x="0" y="6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rgbClr val="A9A9A9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40" name="Line 10"/>
                <p:cNvSpPr>
                  <a:spLocks noChangeShapeType="1"/>
                </p:cNvSpPr>
                <p:nvPr/>
              </p:nvSpPr>
              <p:spPr bwMode="auto">
                <a:xfrm>
                  <a:off x="824" y="1365"/>
                  <a:ext cx="144" cy="40"/>
                </a:xfrm>
                <a:prstGeom prst="line">
                  <a:avLst/>
                </a:prstGeom>
                <a:noFill/>
                <a:ln w="12700">
                  <a:solidFill>
                    <a:srgbClr val="A9A9A9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41" name="Freeform 11"/>
                <p:cNvSpPr>
                  <a:spLocks/>
                </p:cNvSpPr>
                <p:nvPr/>
              </p:nvSpPr>
              <p:spPr bwMode="auto">
                <a:xfrm>
                  <a:off x="866" y="1388"/>
                  <a:ext cx="53" cy="25"/>
                </a:xfrm>
                <a:custGeom>
                  <a:avLst/>
                  <a:gdLst>
                    <a:gd name="T0" fmla="*/ 0 w 53"/>
                    <a:gd name="T1" fmla="*/ 0 h 25"/>
                    <a:gd name="T2" fmla="*/ 0 w 53"/>
                    <a:gd name="T3" fmla="*/ 8 h 25"/>
                    <a:gd name="T4" fmla="*/ 52 w 53"/>
                    <a:gd name="T5" fmla="*/ 24 h 25"/>
                    <a:gd name="T6" fmla="*/ 52 w 53"/>
                    <a:gd name="T7" fmla="*/ 14 h 25"/>
                    <a:gd name="T8" fmla="*/ 0 w 53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"/>
                    <a:gd name="T16" fmla="*/ 0 h 25"/>
                    <a:gd name="T17" fmla="*/ 53 w 53"/>
                    <a:gd name="T18" fmla="*/ 25 h 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" h="25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52" y="24"/>
                      </a:lnTo>
                      <a:lnTo>
                        <a:pt x="52" y="1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A9A9A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42" name="Freeform 12"/>
                <p:cNvSpPr>
                  <a:spLocks/>
                </p:cNvSpPr>
                <p:nvPr/>
              </p:nvSpPr>
              <p:spPr bwMode="auto">
                <a:xfrm>
                  <a:off x="866" y="1355"/>
                  <a:ext cx="53" cy="24"/>
                </a:xfrm>
                <a:custGeom>
                  <a:avLst/>
                  <a:gdLst>
                    <a:gd name="T0" fmla="*/ 0 w 53"/>
                    <a:gd name="T1" fmla="*/ 0 h 24"/>
                    <a:gd name="T2" fmla="*/ 0 w 53"/>
                    <a:gd name="T3" fmla="*/ 8 h 24"/>
                    <a:gd name="T4" fmla="*/ 52 w 53"/>
                    <a:gd name="T5" fmla="*/ 23 h 24"/>
                    <a:gd name="T6" fmla="*/ 52 w 53"/>
                    <a:gd name="T7" fmla="*/ 14 h 24"/>
                    <a:gd name="T8" fmla="*/ 0 w 53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"/>
                    <a:gd name="T16" fmla="*/ 0 h 24"/>
                    <a:gd name="T17" fmla="*/ 53 w 53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" h="24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52" y="23"/>
                      </a:lnTo>
                      <a:lnTo>
                        <a:pt x="52" y="1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A9A9A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43" name="Freeform 13"/>
                <p:cNvSpPr>
                  <a:spLocks/>
                </p:cNvSpPr>
                <p:nvPr/>
              </p:nvSpPr>
              <p:spPr bwMode="auto">
                <a:xfrm>
                  <a:off x="831" y="816"/>
                  <a:ext cx="347" cy="358"/>
                </a:xfrm>
                <a:custGeom>
                  <a:avLst/>
                  <a:gdLst>
                    <a:gd name="T0" fmla="*/ 285 w 347"/>
                    <a:gd name="T1" fmla="*/ 357 h 358"/>
                    <a:gd name="T2" fmla="*/ 346 w 347"/>
                    <a:gd name="T3" fmla="*/ 278 h 358"/>
                    <a:gd name="T4" fmla="*/ 346 w 347"/>
                    <a:gd name="T5" fmla="*/ 61 h 358"/>
                    <a:gd name="T6" fmla="*/ 90 w 347"/>
                    <a:gd name="T7" fmla="*/ 0 h 358"/>
                    <a:gd name="T8" fmla="*/ 0 w 347"/>
                    <a:gd name="T9" fmla="*/ 26 h 3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7"/>
                    <a:gd name="T16" fmla="*/ 0 h 358"/>
                    <a:gd name="T17" fmla="*/ 347 w 347"/>
                    <a:gd name="T18" fmla="*/ 358 h 35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7" h="358">
                      <a:moveTo>
                        <a:pt x="285" y="357"/>
                      </a:moveTo>
                      <a:lnTo>
                        <a:pt x="346" y="278"/>
                      </a:lnTo>
                      <a:lnTo>
                        <a:pt x="346" y="61"/>
                      </a:lnTo>
                      <a:lnTo>
                        <a:pt x="90" y="0"/>
                      </a:lnTo>
                      <a:lnTo>
                        <a:pt x="0" y="26"/>
                      </a:lnTo>
                    </a:path>
                  </a:pathLst>
                </a:custGeom>
                <a:solidFill>
                  <a:srgbClr val="DADADA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44" name="Freeform 14"/>
                <p:cNvSpPr>
                  <a:spLocks/>
                </p:cNvSpPr>
                <p:nvPr/>
              </p:nvSpPr>
              <p:spPr bwMode="auto">
                <a:xfrm>
                  <a:off x="1001" y="909"/>
                  <a:ext cx="114" cy="394"/>
                </a:xfrm>
                <a:custGeom>
                  <a:avLst/>
                  <a:gdLst>
                    <a:gd name="T0" fmla="*/ 0 w 114"/>
                    <a:gd name="T1" fmla="*/ 393 h 394"/>
                    <a:gd name="T2" fmla="*/ 0 w 114"/>
                    <a:gd name="T3" fmla="*/ 64 h 394"/>
                    <a:gd name="T4" fmla="*/ 113 w 114"/>
                    <a:gd name="T5" fmla="*/ 0 h 394"/>
                    <a:gd name="T6" fmla="*/ 113 w 114"/>
                    <a:gd name="T7" fmla="*/ 317 h 394"/>
                    <a:gd name="T8" fmla="*/ 0 w 114"/>
                    <a:gd name="T9" fmla="*/ 393 h 39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4"/>
                    <a:gd name="T16" fmla="*/ 0 h 394"/>
                    <a:gd name="T17" fmla="*/ 114 w 114"/>
                    <a:gd name="T18" fmla="*/ 394 h 39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4" h="394">
                      <a:moveTo>
                        <a:pt x="0" y="393"/>
                      </a:moveTo>
                      <a:lnTo>
                        <a:pt x="0" y="64"/>
                      </a:lnTo>
                      <a:lnTo>
                        <a:pt x="113" y="0"/>
                      </a:lnTo>
                      <a:lnTo>
                        <a:pt x="113" y="317"/>
                      </a:lnTo>
                      <a:lnTo>
                        <a:pt x="0" y="393"/>
                      </a:lnTo>
                    </a:path>
                  </a:pathLst>
                </a:custGeom>
                <a:solidFill>
                  <a:srgbClr val="DADADA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45" name="Freeform 15"/>
                <p:cNvSpPr>
                  <a:spLocks/>
                </p:cNvSpPr>
                <p:nvPr/>
              </p:nvSpPr>
              <p:spPr bwMode="auto">
                <a:xfrm>
                  <a:off x="647" y="829"/>
                  <a:ext cx="468" cy="146"/>
                </a:xfrm>
                <a:custGeom>
                  <a:avLst/>
                  <a:gdLst>
                    <a:gd name="T0" fmla="*/ 353 w 468"/>
                    <a:gd name="T1" fmla="*/ 145 h 146"/>
                    <a:gd name="T2" fmla="*/ 0 w 468"/>
                    <a:gd name="T3" fmla="*/ 55 h 146"/>
                    <a:gd name="T4" fmla="*/ 130 w 468"/>
                    <a:gd name="T5" fmla="*/ 0 h 146"/>
                    <a:gd name="T6" fmla="*/ 467 w 468"/>
                    <a:gd name="T7" fmla="*/ 80 h 146"/>
                    <a:gd name="T8" fmla="*/ 353 w 468"/>
                    <a:gd name="T9" fmla="*/ 145 h 1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8"/>
                    <a:gd name="T16" fmla="*/ 0 h 146"/>
                    <a:gd name="T17" fmla="*/ 468 w 468"/>
                    <a:gd name="T18" fmla="*/ 146 h 1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8" h="146">
                      <a:moveTo>
                        <a:pt x="353" y="145"/>
                      </a:moveTo>
                      <a:lnTo>
                        <a:pt x="0" y="55"/>
                      </a:lnTo>
                      <a:lnTo>
                        <a:pt x="130" y="0"/>
                      </a:lnTo>
                      <a:lnTo>
                        <a:pt x="467" y="80"/>
                      </a:lnTo>
                      <a:lnTo>
                        <a:pt x="353" y="145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46" name="Freeform 16"/>
                <p:cNvSpPr>
                  <a:spLocks/>
                </p:cNvSpPr>
                <p:nvPr/>
              </p:nvSpPr>
              <p:spPr bwMode="auto">
                <a:xfrm>
                  <a:off x="717" y="1224"/>
                  <a:ext cx="248" cy="82"/>
                </a:xfrm>
                <a:custGeom>
                  <a:avLst/>
                  <a:gdLst>
                    <a:gd name="T0" fmla="*/ 0 w 248"/>
                    <a:gd name="T1" fmla="*/ 0 h 82"/>
                    <a:gd name="T2" fmla="*/ 0 w 248"/>
                    <a:gd name="T3" fmla="*/ 15 h 82"/>
                    <a:gd name="T4" fmla="*/ 227 w 248"/>
                    <a:gd name="T5" fmla="*/ 81 h 82"/>
                    <a:gd name="T6" fmla="*/ 247 w 248"/>
                    <a:gd name="T7" fmla="*/ 70 h 8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48"/>
                    <a:gd name="T13" fmla="*/ 0 h 82"/>
                    <a:gd name="T14" fmla="*/ 248 w 248"/>
                    <a:gd name="T15" fmla="*/ 82 h 8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48" h="82">
                      <a:moveTo>
                        <a:pt x="0" y="0"/>
                      </a:moveTo>
                      <a:lnTo>
                        <a:pt x="0" y="15"/>
                      </a:lnTo>
                      <a:lnTo>
                        <a:pt x="227" y="81"/>
                      </a:lnTo>
                      <a:lnTo>
                        <a:pt x="247" y="70"/>
                      </a:lnTo>
                    </a:path>
                  </a:pathLst>
                </a:custGeom>
                <a:solidFill>
                  <a:srgbClr val="CECECE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47" name="Freeform 17"/>
                <p:cNvSpPr>
                  <a:spLocks/>
                </p:cNvSpPr>
                <p:nvPr/>
              </p:nvSpPr>
              <p:spPr bwMode="auto">
                <a:xfrm>
                  <a:off x="647" y="884"/>
                  <a:ext cx="355" cy="419"/>
                </a:xfrm>
                <a:custGeom>
                  <a:avLst/>
                  <a:gdLst>
                    <a:gd name="T0" fmla="*/ 354 w 355"/>
                    <a:gd name="T1" fmla="*/ 418 h 419"/>
                    <a:gd name="T2" fmla="*/ 354 w 355"/>
                    <a:gd name="T3" fmla="*/ 88 h 419"/>
                    <a:gd name="T4" fmla="*/ 0 w 355"/>
                    <a:gd name="T5" fmla="*/ 0 h 419"/>
                    <a:gd name="T6" fmla="*/ 0 w 355"/>
                    <a:gd name="T7" fmla="*/ 320 h 419"/>
                    <a:gd name="T8" fmla="*/ 354 w 355"/>
                    <a:gd name="T9" fmla="*/ 418 h 4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5"/>
                    <a:gd name="T16" fmla="*/ 0 h 419"/>
                    <a:gd name="T17" fmla="*/ 355 w 355"/>
                    <a:gd name="T18" fmla="*/ 419 h 4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5" h="419">
                      <a:moveTo>
                        <a:pt x="354" y="418"/>
                      </a:moveTo>
                      <a:lnTo>
                        <a:pt x="354" y="88"/>
                      </a:lnTo>
                      <a:lnTo>
                        <a:pt x="0" y="0"/>
                      </a:lnTo>
                      <a:lnTo>
                        <a:pt x="0" y="320"/>
                      </a:lnTo>
                      <a:lnTo>
                        <a:pt x="354" y="418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48" name="Freeform 18"/>
                <p:cNvSpPr>
                  <a:spLocks/>
                </p:cNvSpPr>
                <p:nvPr/>
              </p:nvSpPr>
              <p:spPr bwMode="auto">
                <a:xfrm>
                  <a:off x="692" y="932"/>
                  <a:ext cx="259" cy="305"/>
                </a:xfrm>
                <a:custGeom>
                  <a:avLst/>
                  <a:gdLst>
                    <a:gd name="T0" fmla="*/ 258 w 259"/>
                    <a:gd name="T1" fmla="*/ 304 h 305"/>
                    <a:gd name="T2" fmla="*/ 258 w 259"/>
                    <a:gd name="T3" fmla="*/ 65 h 305"/>
                    <a:gd name="T4" fmla="*/ 0 w 259"/>
                    <a:gd name="T5" fmla="*/ 0 h 305"/>
                    <a:gd name="T6" fmla="*/ 0 w 259"/>
                    <a:gd name="T7" fmla="*/ 235 h 305"/>
                    <a:gd name="T8" fmla="*/ 258 w 259"/>
                    <a:gd name="T9" fmla="*/ 304 h 30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9"/>
                    <a:gd name="T16" fmla="*/ 0 h 305"/>
                    <a:gd name="T17" fmla="*/ 259 w 259"/>
                    <a:gd name="T18" fmla="*/ 305 h 30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9" h="305">
                      <a:moveTo>
                        <a:pt x="258" y="304"/>
                      </a:moveTo>
                      <a:lnTo>
                        <a:pt x="258" y="65"/>
                      </a:lnTo>
                      <a:lnTo>
                        <a:pt x="0" y="0"/>
                      </a:lnTo>
                      <a:lnTo>
                        <a:pt x="0" y="235"/>
                      </a:lnTo>
                      <a:lnTo>
                        <a:pt x="258" y="304"/>
                      </a:lnTo>
                    </a:path>
                  </a:pathLst>
                </a:custGeom>
                <a:solidFill>
                  <a:srgbClr val="CECECE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49" name="Freeform 19"/>
                <p:cNvSpPr>
                  <a:spLocks/>
                </p:cNvSpPr>
                <p:nvPr/>
              </p:nvSpPr>
              <p:spPr bwMode="auto">
                <a:xfrm>
                  <a:off x="713" y="952"/>
                  <a:ext cx="228" cy="260"/>
                </a:xfrm>
                <a:custGeom>
                  <a:avLst/>
                  <a:gdLst>
                    <a:gd name="T0" fmla="*/ 227 w 228"/>
                    <a:gd name="T1" fmla="*/ 259 h 260"/>
                    <a:gd name="T2" fmla="*/ 227 w 228"/>
                    <a:gd name="T3" fmla="*/ 55 h 260"/>
                    <a:gd name="T4" fmla="*/ 0 w 228"/>
                    <a:gd name="T5" fmla="*/ 0 h 260"/>
                    <a:gd name="T6" fmla="*/ 0 w 228"/>
                    <a:gd name="T7" fmla="*/ 200 h 260"/>
                    <a:gd name="T8" fmla="*/ 227 w 228"/>
                    <a:gd name="T9" fmla="*/ 259 h 2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8"/>
                    <a:gd name="T16" fmla="*/ 0 h 260"/>
                    <a:gd name="T17" fmla="*/ 228 w 228"/>
                    <a:gd name="T18" fmla="*/ 260 h 26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8" h="260">
                      <a:moveTo>
                        <a:pt x="227" y="259"/>
                      </a:moveTo>
                      <a:lnTo>
                        <a:pt x="227" y="55"/>
                      </a:lnTo>
                      <a:lnTo>
                        <a:pt x="0" y="0"/>
                      </a:lnTo>
                      <a:lnTo>
                        <a:pt x="0" y="200"/>
                      </a:lnTo>
                      <a:lnTo>
                        <a:pt x="227" y="259"/>
                      </a:lnTo>
                    </a:path>
                  </a:pathLst>
                </a:custGeom>
                <a:solidFill>
                  <a:schemeClr val="hlink"/>
                </a:solidFill>
                <a:ln w="12700" cap="rnd" cmpd="sng">
                  <a:solidFill>
                    <a:srgbClr val="91919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50" name="Rectangle 20"/>
                <p:cNvSpPr>
                  <a:spLocks noChangeArrowheads="1"/>
                </p:cNvSpPr>
                <p:nvPr/>
              </p:nvSpPr>
              <p:spPr bwMode="auto">
                <a:xfrm>
                  <a:off x="745" y="990"/>
                  <a:ext cx="21" cy="7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 b="0">
                    <a:solidFill>
                      <a:srgbClr val="000000"/>
                    </a:solidFill>
                    <a:latin typeface="Calibri" pitchFamily="34" charset="0"/>
                  </a:endParaRPr>
                </a:p>
              </p:txBody>
            </p:sp>
          </p:grpSp>
          <p:grpSp>
            <p:nvGrpSpPr>
              <p:cNvPr id="88127" name="Group 104"/>
              <p:cNvGrpSpPr>
                <a:grpSpLocks/>
              </p:cNvGrpSpPr>
              <p:nvPr/>
            </p:nvGrpSpPr>
            <p:grpSpPr bwMode="auto">
              <a:xfrm>
                <a:off x="4687204" y="5680276"/>
                <a:ext cx="582759" cy="221100"/>
                <a:chOff x="4687204" y="5680276"/>
                <a:chExt cx="582759" cy="221100"/>
              </a:xfrm>
            </p:grpSpPr>
            <p:sp>
              <p:nvSpPr>
                <p:cNvPr id="88128" name="Freeform 23"/>
                <p:cNvSpPr>
                  <a:spLocks/>
                </p:cNvSpPr>
                <p:nvPr/>
              </p:nvSpPr>
              <p:spPr bwMode="auto">
                <a:xfrm rot="-784645">
                  <a:off x="4687204" y="5680276"/>
                  <a:ext cx="568325" cy="201408"/>
                </a:xfrm>
                <a:custGeom>
                  <a:avLst/>
                  <a:gdLst>
                    <a:gd name="T0" fmla="*/ 129322741 w 552"/>
                    <a:gd name="T1" fmla="*/ 0 h 228"/>
                    <a:gd name="T2" fmla="*/ 584072338 w 552"/>
                    <a:gd name="T3" fmla="*/ 90519649 h 228"/>
                    <a:gd name="T4" fmla="*/ 471710700 w 552"/>
                    <a:gd name="T5" fmla="*/ 177137460 h 228"/>
                    <a:gd name="T6" fmla="*/ 0 w 552"/>
                    <a:gd name="T7" fmla="*/ 74132286 h 228"/>
                    <a:gd name="T8" fmla="*/ 129322741 w 552"/>
                    <a:gd name="T9" fmla="*/ 0 h 2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52"/>
                    <a:gd name="T16" fmla="*/ 0 h 228"/>
                    <a:gd name="T17" fmla="*/ 552 w 552"/>
                    <a:gd name="T18" fmla="*/ 228 h 2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52" h="228">
                      <a:moveTo>
                        <a:pt x="122" y="0"/>
                      </a:moveTo>
                      <a:lnTo>
                        <a:pt x="551" y="116"/>
                      </a:lnTo>
                      <a:lnTo>
                        <a:pt x="445" y="227"/>
                      </a:lnTo>
                      <a:lnTo>
                        <a:pt x="0" y="95"/>
                      </a:lnTo>
                      <a:lnTo>
                        <a:pt x="122" y="0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29" name="Freeform 22"/>
                <p:cNvSpPr>
                  <a:spLocks/>
                </p:cNvSpPr>
                <p:nvPr/>
              </p:nvSpPr>
              <p:spPr bwMode="auto">
                <a:xfrm rot="-784645">
                  <a:off x="4701638" y="5767988"/>
                  <a:ext cx="568325" cy="133388"/>
                </a:xfrm>
                <a:custGeom>
                  <a:avLst/>
                  <a:gdLst>
                    <a:gd name="T0" fmla="*/ 0 w 552"/>
                    <a:gd name="T1" fmla="*/ 0 h 151"/>
                    <a:gd name="T2" fmla="*/ 0 w 552"/>
                    <a:gd name="T3" fmla="*/ 13265479 h 151"/>
                    <a:gd name="T4" fmla="*/ 475950485 w 552"/>
                    <a:gd name="T5" fmla="*/ 117050186 h 151"/>
                    <a:gd name="T6" fmla="*/ 584072338 w 552"/>
                    <a:gd name="T7" fmla="*/ 55403713 h 151"/>
                    <a:gd name="T8" fmla="*/ 584072338 w 552"/>
                    <a:gd name="T9" fmla="*/ 16387290 h 1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52"/>
                    <a:gd name="T16" fmla="*/ 0 h 151"/>
                    <a:gd name="T17" fmla="*/ 552 w 552"/>
                    <a:gd name="T18" fmla="*/ 151 h 1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52" h="151">
                      <a:moveTo>
                        <a:pt x="0" y="0"/>
                      </a:moveTo>
                      <a:lnTo>
                        <a:pt x="0" y="17"/>
                      </a:lnTo>
                      <a:lnTo>
                        <a:pt x="449" y="150"/>
                      </a:lnTo>
                      <a:lnTo>
                        <a:pt x="551" y="71"/>
                      </a:lnTo>
                      <a:lnTo>
                        <a:pt x="551" y="21"/>
                      </a:lnTo>
                    </a:path>
                  </a:pathLst>
                </a:custGeom>
                <a:noFill/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30" name="Freeform 24"/>
                <p:cNvSpPr>
                  <a:spLocks/>
                </p:cNvSpPr>
                <p:nvPr/>
              </p:nvSpPr>
              <p:spPr bwMode="auto">
                <a:xfrm rot="-784645">
                  <a:off x="4794206" y="5696943"/>
                  <a:ext cx="343878" cy="90103"/>
                </a:xfrm>
                <a:custGeom>
                  <a:avLst/>
                  <a:gdLst>
                    <a:gd name="T0" fmla="*/ 14840290 w 334"/>
                    <a:gd name="T1" fmla="*/ 0 h 102"/>
                    <a:gd name="T2" fmla="*/ 0 w 334"/>
                    <a:gd name="T3" fmla="*/ 7803628 h 102"/>
                    <a:gd name="T4" fmla="*/ 340268315 w 334"/>
                    <a:gd name="T5" fmla="*/ 78813628 h 102"/>
                    <a:gd name="T6" fmla="*/ 352987678 w 334"/>
                    <a:gd name="T7" fmla="*/ 69449102 h 102"/>
                    <a:gd name="T8" fmla="*/ 14840290 w 334"/>
                    <a:gd name="T9" fmla="*/ 0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4"/>
                    <a:gd name="T16" fmla="*/ 0 h 102"/>
                    <a:gd name="T17" fmla="*/ 334 w 334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4" h="102">
                      <a:moveTo>
                        <a:pt x="14" y="0"/>
                      </a:moveTo>
                      <a:lnTo>
                        <a:pt x="0" y="10"/>
                      </a:lnTo>
                      <a:lnTo>
                        <a:pt x="321" y="101"/>
                      </a:lnTo>
                      <a:lnTo>
                        <a:pt x="333" y="89"/>
                      </a:lnTo>
                      <a:lnTo>
                        <a:pt x="14" y="0"/>
                      </a:lnTo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31" name="Freeform 25"/>
                <p:cNvSpPr>
                  <a:spLocks/>
                </p:cNvSpPr>
                <p:nvPr/>
              </p:nvSpPr>
              <p:spPr bwMode="auto">
                <a:xfrm rot="-784645">
                  <a:off x="4728915" y="5733419"/>
                  <a:ext cx="334612" cy="111304"/>
                </a:xfrm>
                <a:custGeom>
                  <a:avLst/>
                  <a:gdLst>
                    <a:gd name="T0" fmla="*/ 63602012 w 325"/>
                    <a:gd name="T1" fmla="*/ 0 h 126"/>
                    <a:gd name="T2" fmla="*/ 0 w 325"/>
                    <a:gd name="T3" fmla="*/ 36675556 h 126"/>
                    <a:gd name="T4" fmla="*/ 21201016 w 325"/>
                    <a:gd name="T5" fmla="*/ 40577379 h 126"/>
                    <a:gd name="T6" fmla="*/ 32860953 w 325"/>
                    <a:gd name="T7" fmla="*/ 34334639 h 126"/>
                    <a:gd name="T8" fmla="*/ 47701255 w 325"/>
                    <a:gd name="T9" fmla="*/ 36675556 h 126"/>
                    <a:gd name="T10" fmla="*/ 37100751 w 325"/>
                    <a:gd name="T11" fmla="*/ 44479202 h 126"/>
                    <a:gd name="T12" fmla="*/ 245925378 w 325"/>
                    <a:gd name="T13" fmla="*/ 89738414 h 126"/>
                    <a:gd name="T14" fmla="*/ 257586344 w 325"/>
                    <a:gd name="T15" fmla="*/ 82715664 h 126"/>
                    <a:gd name="T16" fmla="*/ 275607060 w 325"/>
                    <a:gd name="T17" fmla="*/ 86617486 h 126"/>
                    <a:gd name="T18" fmla="*/ 265006491 w 325"/>
                    <a:gd name="T19" fmla="*/ 93640237 h 126"/>
                    <a:gd name="T20" fmla="*/ 283027207 w 325"/>
                    <a:gd name="T21" fmla="*/ 97542059 h 126"/>
                    <a:gd name="T22" fmla="*/ 343447816 w 325"/>
                    <a:gd name="T23" fmla="*/ 56183786 h 126"/>
                    <a:gd name="T24" fmla="*/ 63602012 w 325"/>
                    <a:gd name="T25" fmla="*/ 0 h 12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25"/>
                    <a:gd name="T40" fmla="*/ 0 h 126"/>
                    <a:gd name="T41" fmla="*/ 325 w 325"/>
                    <a:gd name="T42" fmla="*/ 126 h 12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25" h="126">
                      <a:moveTo>
                        <a:pt x="60" y="0"/>
                      </a:moveTo>
                      <a:lnTo>
                        <a:pt x="0" y="47"/>
                      </a:lnTo>
                      <a:lnTo>
                        <a:pt x="20" y="52"/>
                      </a:lnTo>
                      <a:lnTo>
                        <a:pt x="31" y="44"/>
                      </a:lnTo>
                      <a:lnTo>
                        <a:pt x="45" y="47"/>
                      </a:lnTo>
                      <a:lnTo>
                        <a:pt x="35" y="57"/>
                      </a:lnTo>
                      <a:lnTo>
                        <a:pt x="232" y="115"/>
                      </a:lnTo>
                      <a:lnTo>
                        <a:pt x="243" y="106"/>
                      </a:lnTo>
                      <a:lnTo>
                        <a:pt x="260" y="111"/>
                      </a:lnTo>
                      <a:lnTo>
                        <a:pt x="250" y="120"/>
                      </a:lnTo>
                      <a:lnTo>
                        <a:pt x="267" y="125"/>
                      </a:lnTo>
                      <a:lnTo>
                        <a:pt x="324" y="72"/>
                      </a:lnTo>
                      <a:lnTo>
                        <a:pt x="60" y="0"/>
                      </a:lnTo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32" name="Freeform 26"/>
                <p:cNvSpPr>
                  <a:spLocks/>
                </p:cNvSpPr>
                <p:nvPr/>
              </p:nvSpPr>
              <p:spPr bwMode="auto">
                <a:xfrm rot="-784645">
                  <a:off x="5055151" y="5756199"/>
                  <a:ext cx="70011" cy="29151"/>
                </a:xfrm>
                <a:custGeom>
                  <a:avLst/>
                  <a:gdLst>
                    <a:gd name="T0" fmla="*/ 23320868 w 68"/>
                    <a:gd name="T1" fmla="*/ 0 h 33"/>
                    <a:gd name="T2" fmla="*/ 71021012 w 68"/>
                    <a:gd name="T3" fmla="*/ 8583644 h 33"/>
                    <a:gd name="T4" fmla="*/ 47701166 w 68"/>
                    <a:gd name="T5" fmla="*/ 24970919 h 33"/>
                    <a:gd name="T6" fmla="*/ 0 w 68"/>
                    <a:gd name="T7" fmla="*/ 14826375 h 33"/>
                    <a:gd name="T8" fmla="*/ 23320868 w 68"/>
                    <a:gd name="T9" fmla="*/ 0 h 3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8"/>
                    <a:gd name="T16" fmla="*/ 0 h 33"/>
                    <a:gd name="T17" fmla="*/ 68 w 68"/>
                    <a:gd name="T18" fmla="*/ 33 h 3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8" h="33">
                      <a:moveTo>
                        <a:pt x="22" y="0"/>
                      </a:moveTo>
                      <a:lnTo>
                        <a:pt x="67" y="11"/>
                      </a:lnTo>
                      <a:lnTo>
                        <a:pt x="45" y="32"/>
                      </a:lnTo>
                      <a:lnTo>
                        <a:pt x="0" y="19"/>
                      </a:lnTo>
                      <a:lnTo>
                        <a:pt x="22" y="0"/>
                      </a:lnTo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33" name="Freeform 27"/>
                <p:cNvSpPr>
                  <a:spLocks/>
                </p:cNvSpPr>
                <p:nvPr/>
              </p:nvSpPr>
              <p:spPr bwMode="auto">
                <a:xfrm rot="-784645">
                  <a:off x="5027166" y="5797284"/>
                  <a:ext cx="60745" cy="25618"/>
                </a:xfrm>
                <a:custGeom>
                  <a:avLst/>
                  <a:gdLst>
                    <a:gd name="T0" fmla="*/ 11659952 w 59"/>
                    <a:gd name="T1" fmla="*/ 2340955 h 29"/>
                    <a:gd name="T2" fmla="*/ 26500265 w 59"/>
                    <a:gd name="T3" fmla="*/ 5462818 h 29"/>
                    <a:gd name="T4" fmla="*/ 36041354 w 59"/>
                    <a:gd name="T5" fmla="*/ 0 h 29"/>
                    <a:gd name="T6" fmla="*/ 53001559 w 59"/>
                    <a:gd name="T7" fmla="*/ 3121863 h 29"/>
                    <a:gd name="T8" fmla="*/ 44520942 w 59"/>
                    <a:gd name="T9" fmla="*/ 10144729 h 29"/>
                    <a:gd name="T10" fmla="*/ 61481147 w 59"/>
                    <a:gd name="T11" fmla="*/ 13265707 h 29"/>
                    <a:gd name="T12" fmla="*/ 48761765 w 59"/>
                    <a:gd name="T13" fmla="*/ 21850388 h 29"/>
                    <a:gd name="T14" fmla="*/ 0 w 59"/>
                    <a:gd name="T15" fmla="*/ 11705660 h 29"/>
                    <a:gd name="T16" fmla="*/ 11659952 w 59"/>
                    <a:gd name="T17" fmla="*/ 2340955 h 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59"/>
                    <a:gd name="T28" fmla="*/ 0 h 29"/>
                    <a:gd name="T29" fmla="*/ 59 w 59"/>
                    <a:gd name="T30" fmla="*/ 29 h 2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59" h="29">
                      <a:moveTo>
                        <a:pt x="11" y="3"/>
                      </a:moveTo>
                      <a:lnTo>
                        <a:pt x="25" y="7"/>
                      </a:lnTo>
                      <a:lnTo>
                        <a:pt x="34" y="0"/>
                      </a:lnTo>
                      <a:lnTo>
                        <a:pt x="50" y="4"/>
                      </a:lnTo>
                      <a:lnTo>
                        <a:pt x="42" y="13"/>
                      </a:lnTo>
                      <a:lnTo>
                        <a:pt x="58" y="17"/>
                      </a:lnTo>
                      <a:lnTo>
                        <a:pt x="46" y="28"/>
                      </a:lnTo>
                      <a:lnTo>
                        <a:pt x="0" y="15"/>
                      </a:lnTo>
                      <a:lnTo>
                        <a:pt x="11" y="3"/>
                      </a:lnTo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34" name="Freeform 28"/>
                <p:cNvSpPr>
                  <a:spLocks/>
                </p:cNvSpPr>
                <p:nvPr/>
              </p:nvSpPr>
              <p:spPr bwMode="auto">
                <a:xfrm rot="-784645">
                  <a:off x="5091515" y="5760848"/>
                  <a:ext cx="117371" cy="63602"/>
                </a:xfrm>
                <a:custGeom>
                  <a:avLst/>
                  <a:gdLst>
                    <a:gd name="T0" fmla="*/ 61480783 w 114"/>
                    <a:gd name="T1" fmla="*/ 0 h 72"/>
                    <a:gd name="T2" fmla="*/ 119781224 w 114"/>
                    <a:gd name="T3" fmla="*/ 10924526 h 72"/>
                    <a:gd name="T4" fmla="*/ 58300441 w 114"/>
                    <a:gd name="T5" fmla="*/ 55403516 h 72"/>
                    <a:gd name="T6" fmla="*/ 0 w 114"/>
                    <a:gd name="T7" fmla="*/ 40577189 h 72"/>
                    <a:gd name="T8" fmla="*/ 61480783 w 114"/>
                    <a:gd name="T9" fmla="*/ 0 h 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4"/>
                    <a:gd name="T16" fmla="*/ 0 h 72"/>
                    <a:gd name="T17" fmla="*/ 114 w 114"/>
                    <a:gd name="T18" fmla="*/ 72 h 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4" h="72">
                      <a:moveTo>
                        <a:pt x="58" y="0"/>
                      </a:moveTo>
                      <a:lnTo>
                        <a:pt x="113" y="14"/>
                      </a:lnTo>
                      <a:lnTo>
                        <a:pt x="55" y="71"/>
                      </a:lnTo>
                      <a:lnTo>
                        <a:pt x="0" y="52"/>
                      </a:lnTo>
                      <a:lnTo>
                        <a:pt x="58" y="0"/>
                      </a:lnTo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8099" name="Group 128"/>
            <p:cNvGrpSpPr>
              <a:grpSpLocks/>
            </p:cNvGrpSpPr>
            <p:nvPr/>
          </p:nvGrpSpPr>
          <p:grpSpPr bwMode="auto">
            <a:xfrm>
              <a:off x="7237671" y="4397657"/>
              <a:ext cx="778496" cy="761640"/>
              <a:chOff x="4687204" y="5126682"/>
              <a:chExt cx="802442" cy="774694"/>
            </a:xfrm>
          </p:grpSpPr>
          <p:grpSp>
            <p:nvGrpSpPr>
              <p:cNvPr id="88101" name="Group 4"/>
              <p:cNvGrpSpPr>
                <a:grpSpLocks/>
              </p:cNvGrpSpPr>
              <p:nvPr/>
            </p:nvGrpSpPr>
            <p:grpSpPr bwMode="auto">
              <a:xfrm rot="-784645">
                <a:off x="4897508" y="5126682"/>
                <a:ext cx="592138" cy="573087"/>
                <a:chOff x="626" y="816"/>
                <a:chExt cx="575" cy="648"/>
              </a:xfrm>
            </p:grpSpPr>
            <p:sp>
              <p:nvSpPr>
                <p:cNvPr id="88110" name="Freeform 5"/>
                <p:cNvSpPr>
                  <a:spLocks/>
                </p:cNvSpPr>
                <p:nvPr/>
              </p:nvSpPr>
              <p:spPr bwMode="auto">
                <a:xfrm>
                  <a:off x="1003" y="1233"/>
                  <a:ext cx="198" cy="231"/>
                </a:xfrm>
                <a:custGeom>
                  <a:avLst/>
                  <a:gdLst>
                    <a:gd name="T0" fmla="*/ 0 w 198"/>
                    <a:gd name="T1" fmla="*/ 230 h 231"/>
                    <a:gd name="T2" fmla="*/ 0 w 198"/>
                    <a:gd name="T3" fmla="*/ 124 h 231"/>
                    <a:gd name="T4" fmla="*/ 197 w 198"/>
                    <a:gd name="T5" fmla="*/ 0 h 231"/>
                    <a:gd name="T6" fmla="*/ 197 w 198"/>
                    <a:gd name="T7" fmla="*/ 103 h 231"/>
                    <a:gd name="T8" fmla="*/ 0 w 198"/>
                    <a:gd name="T9" fmla="*/ 230 h 2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8"/>
                    <a:gd name="T16" fmla="*/ 0 h 231"/>
                    <a:gd name="T17" fmla="*/ 198 w 198"/>
                    <a:gd name="T18" fmla="*/ 231 h 23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8" h="231">
                      <a:moveTo>
                        <a:pt x="0" y="230"/>
                      </a:moveTo>
                      <a:lnTo>
                        <a:pt x="0" y="124"/>
                      </a:lnTo>
                      <a:lnTo>
                        <a:pt x="197" y="0"/>
                      </a:lnTo>
                      <a:lnTo>
                        <a:pt x="197" y="103"/>
                      </a:lnTo>
                      <a:lnTo>
                        <a:pt x="0" y="230"/>
                      </a:lnTo>
                    </a:path>
                  </a:pathLst>
                </a:custGeom>
                <a:solidFill>
                  <a:srgbClr val="DADADA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11" name="Freeform 6"/>
                <p:cNvSpPr>
                  <a:spLocks/>
                </p:cNvSpPr>
                <p:nvPr/>
              </p:nvSpPr>
              <p:spPr bwMode="auto">
                <a:xfrm>
                  <a:off x="626" y="1149"/>
                  <a:ext cx="575" cy="210"/>
                </a:xfrm>
                <a:custGeom>
                  <a:avLst/>
                  <a:gdLst>
                    <a:gd name="T0" fmla="*/ 376 w 575"/>
                    <a:gd name="T1" fmla="*/ 209 h 210"/>
                    <a:gd name="T2" fmla="*/ 0 w 575"/>
                    <a:gd name="T3" fmla="*/ 104 h 210"/>
                    <a:gd name="T4" fmla="*/ 208 w 575"/>
                    <a:gd name="T5" fmla="*/ 0 h 210"/>
                    <a:gd name="T6" fmla="*/ 574 w 575"/>
                    <a:gd name="T7" fmla="*/ 84 h 210"/>
                    <a:gd name="T8" fmla="*/ 376 w 575"/>
                    <a:gd name="T9" fmla="*/ 209 h 2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75"/>
                    <a:gd name="T16" fmla="*/ 0 h 210"/>
                    <a:gd name="T17" fmla="*/ 575 w 575"/>
                    <a:gd name="T18" fmla="*/ 210 h 21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75" h="210">
                      <a:moveTo>
                        <a:pt x="376" y="209"/>
                      </a:moveTo>
                      <a:lnTo>
                        <a:pt x="0" y="104"/>
                      </a:lnTo>
                      <a:lnTo>
                        <a:pt x="208" y="0"/>
                      </a:lnTo>
                      <a:lnTo>
                        <a:pt x="574" y="84"/>
                      </a:lnTo>
                      <a:lnTo>
                        <a:pt x="376" y="209"/>
                      </a:lnTo>
                    </a:path>
                  </a:pathLst>
                </a:custGeom>
                <a:solidFill>
                  <a:srgbClr val="DADADA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12" name="Freeform 7"/>
                <p:cNvSpPr>
                  <a:spLocks/>
                </p:cNvSpPr>
                <p:nvPr/>
              </p:nvSpPr>
              <p:spPr bwMode="auto">
                <a:xfrm>
                  <a:off x="626" y="1253"/>
                  <a:ext cx="378" cy="211"/>
                </a:xfrm>
                <a:custGeom>
                  <a:avLst/>
                  <a:gdLst>
                    <a:gd name="T0" fmla="*/ 0 w 378"/>
                    <a:gd name="T1" fmla="*/ 0 h 211"/>
                    <a:gd name="T2" fmla="*/ 0 w 378"/>
                    <a:gd name="T3" fmla="*/ 108 h 211"/>
                    <a:gd name="T4" fmla="*/ 377 w 378"/>
                    <a:gd name="T5" fmla="*/ 210 h 211"/>
                    <a:gd name="T6" fmla="*/ 377 w 378"/>
                    <a:gd name="T7" fmla="*/ 105 h 211"/>
                    <a:gd name="T8" fmla="*/ 0 w 378"/>
                    <a:gd name="T9" fmla="*/ 0 h 2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8"/>
                    <a:gd name="T16" fmla="*/ 0 h 211"/>
                    <a:gd name="T17" fmla="*/ 378 w 378"/>
                    <a:gd name="T18" fmla="*/ 211 h 2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8" h="211">
                      <a:moveTo>
                        <a:pt x="0" y="0"/>
                      </a:moveTo>
                      <a:lnTo>
                        <a:pt x="0" y="108"/>
                      </a:lnTo>
                      <a:lnTo>
                        <a:pt x="377" y="210"/>
                      </a:lnTo>
                      <a:lnTo>
                        <a:pt x="377" y="105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13" name="Freeform 8"/>
                <p:cNvSpPr>
                  <a:spLocks/>
                </p:cNvSpPr>
                <p:nvPr/>
              </p:nvSpPr>
              <p:spPr bwMode="auto">
                <a:xfrm>
                  <a:off x="649" y="1290"/>
                  <a:ext cx="77" cy="49"/>
                </a:xfrm>
                <a:custGeom>
                  <a:avLst/>
                  <a:gdLst>
                    <a:gd name="T0" fmla="*/ 76 w 77"/>
                    <a:gd name="T1" fmla="*/ 48 h 49"/>
                    <a:gd name="T2" fmla="*/ 0 w 77"/>
                    <a:gd name="T3" fmla="*/ 27 h 49"/>
                    <a:gd name="T4" fmla="*/ 0 w 77"/>
                    <a:gd name="T5" fmla="*/ 0 h 49"/>
                    <a:gd name="T6" fmla="*/ 76 w 77"/>
                    <a:gd name="T7" fmla="*/ 22 h 49"/>
                    <a:gd name="T8" fmla="*/ 76 w 77"/>
                    <a:gd name="T9" fmla="*/ 48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7"/>
                    <a:gd name="T16" fmla="*/ 0 h 49"/>
                    <a:gd name="T17" fmla="*/ 77 w 77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7" h="49">
                      <a:moveTo>
                        <a:pt x="76" y="48"/>
                      </a:moveTo>
                      <a:lnTo>
                        <a:pt x="0" y="27"/>
                      </a:lnTo>
                      <a:lnTo>
                        <a:pt x="0" y="0"/>
                      </a:lnTo>
                      <a:lnTo>
                        <a:pt x="76" y="22"/>
                      </a:lnTo>
                      <a:lnTo>
                        <a:pt x="76" y="48"/>
                      </a:lnTo>
                    </a:path>
                  </a:pathLst>
                </a:custGeom>
                <a:solidFill>
                  <a:srgbClr val="CECE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14" name="Freeform 9"/>
                <p:cNvSpPr>
                  <a:spLocks/>
                </p:cNvSpPr>
                <p:nvPr/>
              </p:nvSpPr>
              <p:spPr bwMode="auto">
                <a:xfrm>
                  <a:off x="822" y="1330"/>
                  <a:ext cx="149" cy="110"/>
                </a:xfrm>
                <a:custGeom>
                  <a:avLst/>
                  <a:gdLst>
                    <a:gd name="T0" fmla="*/ 0 w 149"/>
                    <a:gd name="T1" fmla="*/ 0 h 110"/>
                    <a:gd name="T2" fmla="*/ 148 w 149"/>
                    <a:gd name="T3" fmla="*/ 42 h 110"/>
                    <a:gd name="T4" fmla="*/ 148 w 149"/>
                    <a:gd name="T5" fmla="*/ 109 h 110"/>
                    <a:gd name="T6" fmla="*/ 0 w 149"/>
                    <a:gd name="T7" fmla="*/ 66 h 110"/>
                    <a:gd name="T8" fmla="*/ 0 w 149"/>
                    <a:gd name="T9" fmla="*/ 0 h 1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9"/>
                    <a:gd name="T16" fmla="*/ 0 h 110"/>
                    <a:gd name="T17" fmla="*/ 149 w 149"/>
                    <a:gd name="T18" fmla="*/ 110 h 11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9" h="110">
                      <a:moveTo>
                        <a:pt x="0" y="0"/>
                      </a:moveTo>
                      <a:lnTo>
                        <a:pt x="148" y="42"/>
                      </a:lnTo>
                      <a:lnTo>
                        <a:pt x="148" y="109"/>
                      </a:lnTo>
                      <a:lnTo>
                        <a:pt x="0" y="6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rgbClr val="A9A9A9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15" name="Line 10"/>
                <p:cNvSpPr>
                  <a:spLocks noChangeShapeType="1"/>
                </p:cNvSpPr>
                <p:nvPr/>
              </p:nvSpPr>
              <p:spPr bwMode="auto">
                <a:xfrm>
                  <a:off x="824" y="1365"/>
                  <a:ext cx="144" cy="40"/>
                </a:xfrm>
                <a:prstGeom prst="line">
                  <a:avLst/>
                </a:prstGeom>
                <a:noFill/>
                <a:ln w="12700">
                  <a:solidFill>
                    <a:srgbClr val="A9A9A9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16" name="Freeform 11"/>
                <p:cNvSpPr>
                  <a:spLocks/>
                </p:cNvSpPr>
                <p:nvPr/>
              </p:nvSpPr>
              <p:spPr bwMode="auto">
                <a:xfrm>
                  <a:off x="866" y="1388"/>
                  <a:ext cx="53" cy="25"/>
                </a:xfrm>
                <a:custGeom>
                  <a:avLst/>
                  <a:gdLst>
                    <a:gd name="T0" fmla="*/ 0 w 53"/>
                    <a:gd name="T1" fmla="*/ 0 h 25"/>
                    <a:gd name="T2" fmla="*/ 0 w 53"/>
                    <a:gd name="T3" fmla="*/ 8 h 25"/>
                    <a:gd name="T4" fmla="*/ 52 w 53"/>
                    <a:gd name="T5" fmla="*/ 24 h 25"/>
                    <a:gd name="T6" fmla="*/ 52 w 53"/>
                    <a:gd name="T7" fmla="*/ 14 h 25"/>
                    <a:gd name="T8" fmla="*/ 0 w 53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"/>
                    <a:gd name="T16" fmla="*/ 0 h 25"/>
                    <a:gd name="T17" fmla="*/ 53 w 53"/>
                    <a:gd name="T18" fmla="*/ 25 h 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" h="25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52" y="24"/>
                      </a:lnTo>
                      <a:lnTo>
                        <a:pt x="52" y="1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A9A9A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17" name="Freeform 12"/>
                <p:cNvSpPr>
                  <a:spLocks/>
                </p:cNvSpPr>
                <p:nvPr/>
              </p:nvSpPr>
              <p:spPr bwMode="auto">
                <a:xfrm>
                  <a:off x="866" y="1355"/>
                  <a:ext cx="53" cy="24"/>
                </a:xfrm>
                <a:custGeom>
                  <a:avLst/>
                  <a:gdLst>
                    <a:gd name="T0" fmla="*/ 0 w 53"/>
                    <a:gd name="T1" fmla="*/ 0 h 24"/>
                    <a:gd name="T2" fmla="*/ 0 w 53"/>
                    <a:gd name="T3" fmla="*/ 8 h 24"/>
                    <a:gd name="T4" fmla="*/ 52 w 53"/>
                    <a:gd name="T5" fmla="*/ 23 h 24"/>
                    <a:gd name="T6" fmla="*/ 52 w 53"/>
                    <a:gd name="T7" fmla="*/ 14 h 24"/>
                    <a:gd name="T8" fmla="*/ 0 w 53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"/>
                    <a:gd name="T16" fmla="*/ 0 h 24"/>
                    <a:gd name="T17" fmla="*/ 53 w 53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" h="24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52" y="23"/>
                      </a:lnTo>
                      <a:lnTo>
                        <a:pt x="52" y="1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A9A9A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18" name="Freeform 13"/>
                <p:cNvSpPr>
                  <a:spLocks/>
                </p:cNvSpPr>
                <p:nvPr/>
              </p:nvSpPr>
              <p:spPr bwMode="auto">
                <a:xfrm>
                  <a:off x="831" y="816"/>
                  <a:ext cx="347" cy="358"/>
                </a:xfrm>
                <a:custGeom>
                  <a:avLst/>
                  <a:gdLst>
                    <a:gd name="T0" fmla="*/ 285 w 347"/>
                    <a:gd name="T1" fmla="*/ 357 h 358"/>
                    <a:gd name="T2" fmla="*/ 346 w 347"/>
                    <a:gd name="T3" fmla="*/ 278 h 358"/>
                    <a:gd name="T4" fmla="*/ 346 w 347"/>
                    <a:gd name="T5" fmla="*/ 61 h 358"/>
                    <a:gd name="T6" fmla="*/ 90 w 347"/>
                    <a:gd name="T7" fmla="*/ 0 h 358"/>
                    <a:gd name="T8" fmla="*/ 0 w 347"/>
                    <a:gd name="T9" fmla="*/ 26 h 3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7"/>
                    <a:gd name="T16" fmla="*/ 0 h 358"/>
                    <a:gd name="T17" fmla="*/ 347 w 347"/>
                    <a:gd name="T18" fmla="*/ 358 h 35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7" h="358">
                      <a:moveTo>
                        <a:pt x="285" y="357"/>
                      </a:moveTo>
                      <a:lnTo>
                        <a:pt x="346" y="278"/>
                      </a:lnTo>
                      <a:lnTo>
                        <a:pt x="346" y="61"/>
                      </a:lnTo>
                      <a:lnTo>
                        <a:pt x="90" y="0"/>
                      </a:lnTo>
                      <a:lnTo>
                        <a:pt x="0" y="26"/>
                      </a:lnTo>
                    </a:path>
                  </a:pathLst>
                </a:custGeom>
                <a:solidFill>
                  <a:srgbClr val="DADADA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19" name="Freeform 14"/>
                <p:cNvSpPr>
                  <a:spLocks/>
                </p:cNvSpPr>
                <p:nvPr/>
              </p:nvSpPr>
              <p:spPr bwMode="auto">
                <a:xfrm>
                  <a:off x="1001" y="909"/>
                  <a:ext cx="114" cy="394"/>
                </a:xfrm>
                <a:custGeom>
                  <a:avLst/>
                  <a:gdLst>
                    <a:gd name="T0" fmla="*/ 0 w 114"/>
                    <a:gd name="T1" fmla="*/ 393 h 394"/>
                    <a:gd name="T2" fmla="*/ 0 w 114"/>
                    <a:gd name="T3" fmla="*/ 64 h 394"/>
                    <a:gd name="T4" fmla="*/ 113 w 114"/>
                    <a:gd name="T5" fmla="*/ 0 h 394"/>
                    <a:gd name="T6" fmla="*/ 113 w 114"/>
                    <a:gd name="T7" fmla="*/ 317 h 394"/>
                    <a:gd name="T8" fmla="*/ 0 w 114"/>
                    <a:gd name="T9" fmla="*/ 393 h 39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4"/>
                    <a:gd name="T16" fmla="*/ 0 h 394"/>
                    <a:gd name="T17" fmla="*/ 114 w 114"/>
                    <a:gd name="T18" fmla="*/ 394 h 39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4" h="394">
                      <a:moveTo>
                        <a:pt x="0" y="393"/>
                      </a:moveTo>
                      <a:lnTo>
                        <a:pt x="0" y="64"/>
                      </a:lnTo>
                      <a:lnTo>
                        <a:pt x="113" y="0"/>
                      </a:lnTo>
                      <a:lnTo>
                        <a:pt x="113" y="317"/>
                      </a:lnTo>
                      <a:lnTo>
                        <a:pt x="0" y="393"/>
                      </a:lnTo>
                    </a:path>
                  </a:pathLst>
                </a:custGeom>
                <a:solidFill>
                  <a:srgbClr val="DADADA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20" name="Freeform 15"/>
                <p:cNvSpPr>
                  <a:spLocks/>
                </p:cNvSpPr>
                <p:nvPr/>
              </p:nvSpPr>
              <p:spPr bwMode="auto">
                <a:xfrm>
                  <a:off x="647" y="829"/>
                  <a:ext cx="468" cy="146"/>
                </a:xfrm>
                <a:custGeom>
                  <a:avLst/>
                  <a:gdLst>
                    <a:gd name="T0" fmla="*/ 353 w 468"/>
                    <a:gd name="T1" fmla="*/ 145 h 146"/>
                    <a:gd name="T2" fmla="*/ 0 w 468"/>
                    <a:gd name="T3" fmla="*/ 55 h 146"/>
                    <a:gd name="T4" fmla="*/ 130 w 468"/>
                    <a:gd name="T5" fmla="*/ 0 h 146"/>
                    <a:gd name="T6" fmla="*/ 467 w 468"/>
                    <a:gd name="T7" fmla="*/ 80 h 146"/>
                    <a:gd name="T8" fmla="*/ 353 w 468"/>
                    <a:gd name="T9" fmla="*/ 145 h 1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8"/>
                    <a:gd name="T16" fmla="*/ 0 h 146"/>
                    <a:gd name="T17" fmla="*/ 468 w 468"/>
                    <a:gd name="T18" fmla="*/ 146 h 1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8" h="146">
                      <a:moveTo>
                        <a:pt x="353" y="145"/>
                      </a:moveTo>
                      <a:lnTo>
                        <a:pt x="0" y="55"/>
                      </a:lnTo>
                      <a:lnTo>
                        <a:pt x="130" y="0"/>
                      </a:lnTo>
                      <a:lnTo>
                        <a:pt x="467" y="80"/>
                      </a:lnTo>
                      <a:lnTo>
                        <a:pt x="353" y="145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21" name="Freeform 16"/>
                <p:cNvSpPr>
                  <a:spLocks/>
                </p:cNvSpPr>
                <p:nvPr/>
              </p:nvSpPr>
              <p:spPr bwMode="auto">
                <a:xfrm>
                  <a:off x="717" y="1224"/>
                  <a:ext cx="248" cy="82"/>
                </a:xfrm>
                <a:custGeom>
                  <a:avLst/>
                  <a:gdLst>
                    <a:gd name="T0" fmla="*/ 0 w 248"/>
                    <a:gd name="T1" fmla="*/ 0 h 82"/>
                    <a:gd name="T2" fmla="*/ 0 w 248"/>
                    <a:gd name="T3" fmla="*/ 15 h 82"/>
                    <a:gd name="T4" fmla="*/ 227 w 248"/>
                    <a:gd name="T5" fmla="*/ 81 h 82"/>
                    <a:gd name="T6" fmla="*/ 247 w 248"/>
                    <a:gd name="T7" fmla="*/ 70 h 8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48"/>
                    <a:gd name="T13" fmla="*/ 0 h 82"/>
                    <a:gd name="T14" fmla="*/ 248 w 248"/>
                    <a:gd name="T15" fmla="*/ 82 h 8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48" h="82">
                      <a:moveTo>
                        <a:pt x="0" y="0"/>
                      </a:moveTo>
                      <a:lnTo>
                        <a:pt x="0" y="15"/>
                      </a:lnTo>
                      <a:lnTo>
                        <a:pt x="227" y="81"/>
                      </a:lnTo>
                      <a:lnTo>
                        <a:pt x="247" y="70"/>
                      </a:lnTo>
                    </a:path>
                  </a:pathLst>
                </a:custGeom>
                <a:solidFill>
                  <a:srgbClr val="CECECE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22" name="Freeform 17"/>
                <p:cNvSpPr>
                  <a:spLocks/>
                </p:cNvSpPr>
                <p:nvPr/>
              </p:nvSpPr>
              <p:spPr bwMode="auto">
                <a:xfrm>
                  <a:off x="647" y="884"/>
                  <a:ext cx="355" cy="419"/>
                </a:xfrm>
                <a:custGeom>
                  <a:avLst/>
                  <a:gdLst>
                    <a:gd name="T0" fmla="*/ 354 w 355"/>
                    <a:gd name="T1" fmla="*/ 418 h 419"/>
                    <a:gd name="T2" fmla="*/ 354 w 355"/>
                    <a:gd name="T3" fmla="*/ 88 h 419"/>
                    <a:gd name="T4" fmla="*/ 0 w 355"/>
                    <a:gd name="T5" fmla="*/ 0 h 419"/>
                    <a:gd name="T6" fmla="*/ 0 w 355"/>
                    <a:gd name="T7" fmla="*/ 320 h 419"/>
                    <a:gd name="T8" fmla="*/ 354 w 355"/>
                    <a:gd name="T9" fmla="*/ 418 h 4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5"/>
                    <a:gd name="T16" fmla="*/ 0 h 419"/>
                    <a:gd name="T17" fmla="*/ 355 w 355"/>
                    <a:gd name="T18" fmla="*/ 419 h 4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5" h="419">
                      <a:moveTo>
                        <a:pt x="354" y="418"/>
                      </a:moveTo>
                      <a:lnTo>
                        <a:pt x="354" y="88"/>
                      </a:lnTo>
                      <a:lnTo>
                        <a:pt x="0" y="0"/>
                      </a:lnTo>
                      <a:lnTo>
                        <a:pt x="0" y="320"/>
                      </a:lnTo>
                      <a:lnTo>
                        <a:pt x="354" y="418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23" name="Freeform 18"/>
                <p:cNvSpPr>
                  <a:spLocks/>
                </p:cNvSpPr>
                <p:nvPr/>
              </p:nvSpPr>
              <p:spPr bwMode="auto">
                <a:xfrm>
                  <a:off x="692" y="932"/>
                  <a:ext cx="259" cy="305"/>
                </a:xfrm>
                <a:custGeom>
                  <a:avLst/>
                  <a:gdLst>
                    <a:gd name="T0" fmla="*/ 258 w 259"/>
                    <a:gd name="T1" fmla="*/ 304 h 305"/>
                    <a:gd name="T2" fmla="*/ 258 w 259"/>
                    <a:gd name="T3" fmla="*/ 65 h 305"/>
                    <a:gd name="T4" fmla="*/ 0 w 259"/>
                    <a:gd name="T5" fmla="*/ 0 h 305"/>
                    <a:gd name="T6" fmla="*/ 0 w 259"/>
                    <a:gd name="T7" fmla="*/ 235 h 305"/>
                    <a:gd name="T8" fmla="*/ 258 w 259"/>
                    <a:gd name="T9" fmla="*/ 304 h 30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9"/>
                    <a:gd name="T16" fmla="*/ 0 h 305"/>
                    <a:gd name="T17" fmla="*/ 259 w 259"/>
                    <a:gd name="T18" fmla="*/ 305 h 30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9" h="305">
                      <a:moveTo>
                        <a:pt x="258" y="304"/>
                      </a:moveTo>
                      <a:lnTo>
                        <a:pt x="258" y="65"/>
                      </a:lnTo>
                      <a:lnTo>
                        <a:pt x="0" y="0"/>
                      </a:lnTo>
                      <a:lnTo>
                        <a:pt x="0" y="235"/>
                      </a:lnTo>
                      <a:lnTo>
                        <a:pt x="258" y="304"/>
                      </a:lnTo>
                    </a:path>
                  </a:pathLst>
                </a:custGeom>
                <a:solidFill>
                  <a:srgbClr val="CECECE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24" name="Freeform 19"/>
                <p:cNvSpPr>
                  <a:spLocks/>
                </p:cNvSpPr>
                <p:nvPr/>
              </p:nvSpPr>
              <p:spPr bwMode="auto">
                <a:xfrm>
                  <a:off x="713" y="952"/>
                  <a:ext cx="228" cy="260"/>
                </a:xfrm>
                <a:custGeom>
                  <a:avLst/>
                  <a:gdLst>
                    <a:gd name="T0" fmla="*/ 227 w 228"/>
                    <a:gd name="T1" fmla="*/ 259 h 260"/>
                    <a:gd name="T2" fmla="*/ 227 w 228"/>
                    <a:gd name="T3" fmla="*/ 55 h 260"/>
                    <a:gd name="T4" fmla="*/ 0 w 228"/>
                    <a:gd name="T5" fmla="*/ 0 h 260"/>
                    <a:gd name="T6" fmla="*/ 0 w 228"/>
                    <a:gd name="T7" fmla="*/ 200 h 260"/>
                    <a:gd name="T8" fmla="*/ 227 w 228"/>
                    <a:gd name="T9" fmla="*/ 259 h 2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8"/>
                    <a:gd name="T16" fmla="*/ 0 h 260"/>
                    <a:gd name="T17" fmla="*/ 228 w 228"/>
                    <a:gd name="T18" fmla="*/ 260 h 26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8" h="260">
                      <a:moveTo>
                        <a:pt x="227" y="259"/>
                      </a:moveTo>
                      <a:lnTo>
                        <a:pt x="227" y="55"/>
                      </a:lnTo>
                      <a:lnTo>
                        <a:pt x="0" y="0"/>
                      </a:lnTo>
                      <a:lnTo>
                        <a:pt x="0" y="200"/>
                      </a:lnTo>
                      <a:lnTo>
                        <a:pt x="227" y="259"/>
                      </a:lnTo>
                    </a:path>
                  </a:pathLst>
                </a:custGeom>
                <a:solidFill>
                  <a:schemeClr val="hlink"/>
                </a:solidFill>
                <a:ln w="12700" cap="rnd" cmpd="sng">
                  <a:solidFill>
                    <a:srgbClr val="91919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25" name="Rectangle 20"/>
                <p:cNvSpPr>
                  <a:spLocks noChangeArrowheads="1"/>
                </p:cNvSpPr>
                <p:nvPr/>
              </p:nvSpPr>
              <p:spPr bwMode="auto">
                <a:xfrm>
                  <a:off x="745" y="990"/>
                  <a:ext cx="21" cy="7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 b="0">
                    <a:solidFill>
                      <a:srgbClr val="000000"/>
                    </a:solidFill>
                    <a:latin typeface="Calibri" pitchFamily="34" charset="0"/>
                  </a:endParaRPr>
                </a:p>
              </p:txBody>
            </p:sp>
          </p:grpSp>
          <p:grpSp>
            <p:nvGrpSpPr>
              <p:cNvPr id="88102" name="Group 130"/>
              <p:cNvGrpSpPr>
                <a:grpSpLocks/>
              </p:cNvGrpSpPr>
              <p:nvPr/>
            </p:nvGrpSpPr>
            <p:grpSpPr bwMode="auto">
              <a:xfrm>
                <a:off x="4687204" y="5680276"/>
                <a:ext cx="582759" cy="221100"/>
                <a:chOff x="4687204" y="5680276"/>
                <a:chExt cx="582759" cy="221100"/>
              </a:xfrm>
            </p:grpSpPr>
            <p:sp>
              <p:nvSpPr>
                <p:cNvPr id="88103" name="Freeform 23"/>
                <p:cNvSpPr>
                  <a:spLocks/>
                </p:cNvSpPr>
                <p:nvPr/>
              </p:nvSpPr>
              <p:spPr bwMode="auto">
                <a:xfrm rot="-784645">
                  <a:off x="4687204" y="5680276"/>
                  <a:ext cx="568325" cy="201408"/>
                </a:xfrm>
                <a:custGeom>
                  <a:avLst/>
                  <a:gdLst>
                    <a:gd name="T0" fmla="*/ 129322741 w 552"/>
                    <a:gd name="T1" fmla="*/ 0 h 228"/>
                    <a:gd name="T2" fmla="*/ 584072338 w 552"/>
                    <a:gd name="T3" fmla="*/ 90519649 h 228"/>
                    <a:gd name="T4" fmla="*/ 471710700 w 552"/>
                    <a:gd name="T5" fmla="*/ 177137460 h 228"/>
                    <a:gd name="T6" fmla="*/ 0 w 552"/>
                    <a:gd name="T7" fmla="*/ 74132286 h 228"/>
                    <a:gd name="T8" fmla="*/ 129322741 w 552"/>
                    <a:gd name="T9" fmla="*/ 0 h 2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52"/>
                    <a:gd name="T16" fmla="*/ 0 h 228"/>
                    <a:gd name="T17" fmla="*/ 552 w 552"/>
                    <a:gd name="T18" fmla="*/ 228 h 2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52" h="228">
                      <a:moveTo>
                        <a:pt x="122" y="0"/>
                      </a:moveTo>
                      <a:lnTo>
                        <a:pt x="551" y="116"/>
                      </a:lnTo>
                      <a:lnTo>
                        <a:pt x="445" y="227"/>
                      </a:lnTo>
                      <a:lnTo>
                        <a:pt x="0" y="95"/>
                      </a:lnTo>
                      <a:lnTo>
                        <a:pt x="122" y="0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04" name="Freeform 22"/>
                <p:cNvSpPr>
                  <a:spLocks/>
                </p:cNvSpPr>
                <p:nvPr/>
              </p:nvSpPr>
              <p:spPr bwMode="auto">
                <a:xfrm rot="-784645">
                  <a:off x="4701638" y="5767988"/>
                  <a:ext cx="568325" cy="133388"/>
                </a:xfrm>
                <a:custGeom>
                  <a:avLst/>
                  <a:gdLst>
                    <a:gd name="T0" fmla="*/ 0 w 552"/>
                    <a:gd name="T1" fmla="*/ 0 h 151"/>
                    <a:gd name="T2" fmla="*/ 0 w 552"/>
                    <a:gd name="T3" fmla="*/ 13265479 h 151"/>
                    <a:gd name="T4" fmla="*/ 475950485 w 552"/>
                    <a:gd name="T5" fmla="*/ 117050186 h 151"/>
                    <a:gd name="T6" fmla="*/ 584072338 w 552"/>
                    <a:gd name="T7" fmla="*/ 55403713 h 151"/>
                    <a:gd name="T8" fmla="*/ 584072338 w 552"/>
                    <a:gd name="T9" fmla="*/ 16387290 h 1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52"/>
                    <a:gd name="T16" fmla="*/ 0 h 151"/>
                    <a:gd name="T17" fmla="*/ 552 w 552"/>
                    <a:gd name="T18" fmla="*/ 151 h 1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52" h="151">
                      <a:moveTo>
                        <a:pt x="0" y="0"/>
                      </a:moveTo>
                      <a:lnTo>
                        <a:pt x="0" y="17"/>
                      </a:lnTo>
                      <a:lnTo>
                        <a:pt x="449" y="150"/>
                      </a:lnTo>
                      <a:lnTo>
                        <a:pt x="551" y="71"/>
                      </a:lnTo>
                      <a:lnTo>
                        <a:pt x="551" y="21"/>
                      </a:lnTo>
                    </a:path>
                  </a:pathLst>
                </a:custGeom>
                <a:noFill/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05" name="Freeform 24"/>
                <p:cNvSpPr>
                  <a:spLocks/>
                </p:cNvSpPr>
                <p:nvPr/>
              </p:nvSpPr>
              <p:spPr bwMode="auto">
                <a:xfrm rot="-784645">
                  <a:off x="4794206" y="5696943"/>
                  <a:ext cx="343878" cy="90103"/>
                </a:xfrm>
                <a:custGeom>
                  <a:avLst/>
                  <a:gdLst>
                    <a:gd name="T0" fmla="*/ 14840290 w 334"/>
                    <a:gd name="T1" fmla="*/ 0 h 102"/>
                    <a:gd name="T2" fmla="*/ 0 w 334"/>
                    <a:gd name="T3" fmla="*/ 7803628 h 102"/>
                    <a:gd name="T4" fmla="*/ 340268315 w 334"/>
                    <a:gd name="T5" fmla="*/ 78813628 h 102"/>
                    <a:gd name="T6" fmla="*/ 352987678 w 334"/>
                    <a:gd name="T7" fmla="*/ 69449102 h 102"/>
                    <a:gd name="T8" fmla="*/ 14840290 w 334"/>
                    <a:gd name="T9" fmla="*/ 0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4"/>
                    <a:gd name="T16" fmla="*/ 0 h 102"/>
                    <a:gd name="T17" fmla="*/ 334 w 334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4" h="102">
                      <a:moveTo>
                        <a:pt x="14" y="0"/>
                      </a:moveTo>
                      <a:lnTo>
                        <a:pt x="0" y="10"/>
                      </a:lnTo>
                      <a:lnTo>
                        <a:pt x="321" y="101"/>
                      </a:lnTo>
                      <a:lnTo>
                        <a:pt x="333" y="89"/>
                      </a:lnTo>
                      <a:lnTo>
                        <a:pt x="14" y="0"/>
                      </a:lnTo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06" name="Freeform 25"/>
                <p:cNvSpPr>
                  <a:spLocks/>
                </p:cNvSpPr>
                <p:nvPr/>
              </p:nvSpPr>
              <p:spPr bwMode="auto">
                <a:xfrm rot="-784645">
                  <a:off x="4728915" y="5733419"/>
                  <a:ext cx="334612" cy="111304"/>
                </a:xfrm>
                <a:custGeom>
                  <a:avLst/>
                  <a:gdLst>
                    <a:gd name="T0" fmla="*/ 63602012 w 325"/>
                    <a:gd name="T1" fmla="*/ 0 h 126"/>
                    <a:gd name="T2" fmla="*/ 0 w 325"/>
                    <a:gd name="T3" fmla="*/ 36675556 h 126"/>
                    <a:gd name="T4" fmla="*/ 21201016 w 325"/>
                    <a:gd name="T5" fmla="*/ 40577379 h 126"/>
                    <a:gd name="T6" fmla="*/ 32860953 w 325"/>
                    <a:gd name="T7" fmla="*/ 34334639 h 126"/>
                    <a:gd name="T8" fmla="*/ 47701255 w 325"/>
                    <a:gd name="T9" fmla="*/ 36675556 h 126"/>
                    <a:gd name="T10" fmla="*/ 37100751 w 325"/>
                    <a:gd name="T11" fmla="*/ 44479202 h 126"/>
                    <a:gd name="T12" fmla="*/ 245925378 w 325"/>
                    <a:gd name="T13" fmla="*/ 89738414 h 126"/>
                    <a:gd name="T14" fmla="*/ 257586344 w 325"/>
                    <a:gd name="T15" fmla="*/ 82715664 h 126"/>
                    <a:gd name="T16" fmla="*/ 275607060 w 325"/>
                    <a:gd name="T17" fmla="*/ 86617486 h 126"/>
                    <a:gd name="T18" fmla="*/ 265006491 w 325"/>
                    <a:gd name="T19" fmla="*/ 93640237 h 126"/>
                    <a:gd name="T20" fmla="*/ 283027207 w 325"/>
                    <a:gd name="T21" fmla="*/ 97542059 h 126"/>
                    <a:gd name="T22" fmla="*/ 343447816 w 325"/>
                    <a:gd name="T23" fmla="*/ 56183786 h 126"/>
                    <a:gd name="T24" fmla="*/ 63602012 w 325"/>
                    <a:gd name="T25" fmla="*/ 0 h 12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25"/>
                    <a:gd name="T40" fmla="*/ 0 h 126"/>
                    <a:gd name="T41" fmla="*/ 325 w 325"/>
                    <a:gd name="T42" fmla="*/ 126 h 12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25" h="126">
                      <a:moveTo>
                        <a:pt x="60" y="0"/>
                      </a:moveTo>
                      <a:lnTo>
                        <a:pt x="0" y="47"/>
                      </a:lnTo>
                      <a:lnTo>
                        <a:pt x="20" y="52"/>
                      </a:lnTo>
                      <a:lnTo>
                        <a:pt x="31" y="44"/>
                      </a:lnTo>
                      <a:lnTo>
                        <a:pt x="45" y="47"/>
                      </a:lnTo>
                      <a:lnTo>
                        <a:pt x="35" y="57"/>
                      </a:lnTo>
                      <a:lnTo>
                        <a:pt x="232" y="115"/>
                      </a:lnTo>
                      <a:lnTo>
                        <a:pt x="243" y="106"/>
                      </a:lnTo>
                      <a:lnTo>
                        <a:pt x="260" y="111"/>
                      </a:lnTo>
                      <a:lnTo>
                        <a:pt x="250" y="120"/>
                      </a:lnTo>
                      <a:lnTo>
                        <a:pt x="267" y="125"/>
                      </a:lnTo>
                      <a:lnTo>
                        <a:pt x="324" y="72"/>
                      </a:lnTo>
                      <a:lnTo>
                        <a:pt x="60" y="0"/>
                      </a:lnTo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07" name="Freeform 26"/>
                <p:cNvSpPr>
                  <a:spLocks/>
                </p:cNvSpPr>
                <p:nvPr/>
              </p:nvSpPr>
              <p:spPr bwMode="auto">
                <a:xfrm rot="-784645">
                  <a:off x="5055151" y="5756199"/>
                  <a:ext cx="70011" cy="29151"/>
                </a:xfrm>
                <a:custGeom>
                  <a:avLst/>
                  <a:gdLst>
                    <a:gd name="T0" fmla="*/ 23320868 w 68"/>
                    <a:gd name="T1" fmla="*/ 0 h 33"/>
                    <a:gd name="T2" fmla="*/ 71021012 w 68"/>
                    <a:gd name="T3" fmla="*/ 8583644 h 33"/>
                    <a:gd name="T4" fmla="*/ 47701166 w 68"/>
                    <a:gd name="T5" fmla="*/ 24970919 h 33"/>
                    <a:gd name="T6" fmla="*/ 0 w 68"/>
                    <a:gd name="T7" fmla="*/ 14826375 h 33"/>
                    <a:gd name="T8" fmla="*/ 23320868 w 68"/>
                    <a:gd name="T9" fmla="*/ 0 h 3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8"/>
                    <a:gd name="T16" fmla="*/ 0 h 33"/>
                    <a:gd name="T17" fmla="*/ 68 w 68"/>
                    <a:gd name="T18" fmla="*/ 33 h 3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8" h="33">
                      <a:moveTo>
                        <a:pt x="22" y="0"/>
                      </a:moveTo>
                      <a:lnTo>
                        <a:pt x="67" y="11"/>
                      </a:lnTo>
                      <a:lnTo>
                        <a:pt x="45" y="32"/>
                      </a:lnTo>
                      <a:lnTo>
                        <a:pt x="0" y="19"/>
                      </a:lnTo>
                      <a:lnTo>
                        <a:pt x="22" y="0"/>
                      </a:lnTo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08" name="Freeform 27"/>
                <p:cNvSpPr>
                  <a:spLocks/>
                </p:cNvSpPr>
                <p:nvPr/>
              </p:nvSpPr>
              <p:spPr bwMode="auto">
                <a:xfrm rot="-784645">
                  <a:off x="5027166" y="5797284"/>
                  <a:ext cx="60745" cy="25618"/>
                </a:xfrm>
                <a:custGeom>
                  <a:avLst/>
                  <a:gdLst>
                    <a:gd name="T0" fmla="*/ 11659952 w 59"/>
                    <a:gd name="T1" fmla="*/ 2340955 h 29"/>
                    <a:gd name="T2" fmla="*/ 26500265 w 59"/>
                    <a:gd name="T3" fmla="*/ 5462818 h 29"/>
                    <a:gd name="T4" fmla="*/ 36041354 w 59"/>
                    <a:gd name="T5" fmla="*/ 0 h 29"/>
                    <a:gd name="T6" fmla="*/ 53001559 w 59"/>
                    <a:gd name="T7" fmla="*/ 3121863 h 29"/>
                    <a:gd name="T8" fmla="*/ 44520942 w 59"/>
                    <a:gd name="T9" fmla="*/ 10144729 h 29"/>
                    <a:gd name="T10" fmla="*/ 61481147 w 59"/>
                    <a:gd name="T11" fmla="*/ 13265707 h 29"/>
                    <a:gd name="T12" fmla="*/ 48761765 w 59"/>
                    <a:gd name="T13" fmla="*/ 21850388 h 29"/>
                    <a:gd name="T14" fmla="*/ 0 w 59"/>
                    <a:gd name="T15" fmla="*/ 11705660 h 29"/>
                    <a:gd name="T16" fmla="*/ 11659952 w 59"/>
                    <a:gd name="T17" fmla="*/ 2340955 h 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59"/>
                    <a:gd name="T28" fmla="*/ 0 h 29"/>
                    <a:gd name="T29" fmla="*/ 59 w 59"/>
                    <a:gd name="T30" fmla="*/ 29 h 2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59" h="29">
                      <a:moveTo>
                        <a:pt x="11" y="3"/>
                      </a:moveTo>
                      <a:lnTo>
                        <a:pt x="25" y="7"/>
                      </a:lnTo>
                      <a:lnTo>
                        <a:pt x="34" y="0"/>
                      </a:lnTo>
                      <a:lnTo>
                        <a:pt x="50" y="4"/>
                      </a:lnTo>
                      <a:lnTo>
                        <a:pt x="42" y="13"/>
                      </a:lnTo>
                      <a:lnTo>
                        <a:pt x="58" y="17"/>
                      </a:lnTo>
                      <a:lnTo>
                        <a:pt x="46" y="28"/>
                      </a:lnTo>
                      <a:lnTo>
                        <a:pt x="0" y="15"/>
                      </a:lnTo>
                      <a:lnTo>
                        <a:pt x="11" y="3"/>
                      </a:lnTo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09" name="Freeform 28"/>
                <p:cNvSpPr>
                  <a:spLocks/>
                </p:cNvSpPr>
                <p:nvPr/>
              </p:nvSpPr>
              <p:spPr bwMode="auto">
                <a:xfrm rot="-784645">
                  <a:off x="5091515" y="5760848"/>
                  <a:ext cx="117371" cy="63602"/>
                </a:xfrm>
                <a:custGeom>
                  <a:avLst/>
                  <a:gdLst>
                    <a:gd name="T0" fmla="*/ 61480783 w 114"/>
                    <a:gd name="T1" fmla="*/ 0 h 72"/>
                    <a:gd name="T2" fmla="*/ 119781224 w 114"/>
                    <a:gd name="T3" fmla="*/ 10924526 h 72"/>
                    <a:gd name="T4" fmla="*/ 58300441 w 114"/>
                    <a:gd name="T5" fmla="*/ 55403516 h 72"/>
                    <a:gd name="T6" fmla="*/ 0 w 114"/>
                    <a:gd name="T7" fmla="*/ 40577189 h 72"/>
                    <a:gd name="T8" fmla="*/ 61480783 w 114"/>
                    <a:gd name="T9" fmla="*/ 0 h 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4"/>
                    <a:gd name="T16" fmla="*/ 0 h 72"/>
                    <a:gd name="T17" fmla="*/ 114 w 114"/>
                    <a:gd name="T18" fmla="*/ 72 h 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4" h="72">
                      <a:moveTo>
                        <a:pt x="58" y="0"/>
                      </a:moveTo>
                      <a:lnTo>
                        <a:pt x="113" y="14"/>
                      </a:lnTo>
                      <a:lnTo>
                        <a:pt x="55" y="71"/>
                      </a:lnTo>
                      <a:lnTo>
                        <a:pt x="0" y="52"/>
                      </a:lnTo>
                      <a:lnTo>
                        <a:pt x="58" y="0"/>
                      </a:lnTo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031" name="Bent-Up Arrow 1030"/>
            <p:cNvSpPr/>
            <p:nvPr/>
          </p:nvSpPr>
          <p:spPr>
            <a:xfrm rot="5400000">
              <a:off x="4349802" y="3992710"/>
              <a:ext cx="344431" cy="1506222"/>
            </a:xfrm>
            <a:prstGeom prst="bentUpArrow">
              <a:avLst>
                <a:gd name="adj1" fmla="val 39128"/>
                <a:gd name="adj2" fmla="val 44693"/>
                <a:gd name="adj3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205" name="Group 204"/>
          <p:cNvGrpSpPr>
            <a:grpSpLocks/>
          </p:cNvGrpSpPr>
          <p:nvPr/>
        </p:nvGrpSpPr>
        <p:grpSpPr bwMode="auto">
          <a:xfrm>
            <a:off x="4648200" y="2546350"/>
            <a:ext cx="4041775" cy="1979613"/>
            <a:chOff x="4647821" y="2546239"/>
            <a:chExt cx="4041426" cy="1980405"/>
          </a:xfrm>
        </p:grpSpPr>
        <p:sp>
          <p:nvSpPr>
            <p:cNvPr id="88072" name="TextBox 194"/>
            <p:cNvSpPr txBox="1">
              <a:spLocks noChangeArrowheads="1"/>
            </p:cNvSpPr>
            <p:nvPr/>
          </p:nvSpPr>
          <p:spPr bwMode="auto">
            <a:xfrm>
              <a:off x="7305035" y="4023038"/>
              <a:ext cx="105063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Calibri" pitchFamily="34" charset="0"/>
                </a:rPr>
                <a:t>        FTP</a:t>
              </a:r>
            </a:p>
          </p:txBody>
        </p:sp>
        <p:sp>
          <p:nvSpPr>
            <p:cNvPr id="88073" name="TextBox 195"/>
            <p:cNvSpPr txBox="1">
              <a:spLocks noChangeArrowheads="1"/>
            </p:cNvSpPr>
            <p:nvPr/>
          </p:nvSpPr>
          <p:spPr bwMode="auto">
            <a:xfrm>
              <a:off x="5339098" y="4023037"/>
              <a:ext cx="67338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Calibri" pitchFamily="34" charset="0"/>
                </a:rPr>
                <a:t>E-mail</a:t>
              </a:r>
            </a:p>
          </p:txBody>
        </p:sp>
        <p:sp>
          <p:nvSpPr>
            <p:cNvPr id="88074" name="TextBox 196"/>
            <p:cNvSpPr txBox="1">
              <a:spLocks noChangeArrowheads="1"/>
            </p:cNvSpPr>
            <p:nvPr/>
          </p:nvSpPr>
          <p:spPr bwMode="auto">
            <a:xfrm>
              <a:off x="6325793" y="4023039"/>
              <a:ext cx="83099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Calibri" pitchFamily="34" charset="0"/>
                </a:rPr>
                <a:t>Database</a:t>
              </a:r>
            </a:p>
          </p:txBody>
        </p:sp>
        <p:grpSp>
          <p:nvGrpSpPr>
            <p:cNvPr id="88075" name="Group 199"/>
            <p:cNvGrpSpPr>
              <a:grpSpLocks/>
            </p:cNvGrpSpPr>
            <p:nvPr/>
          </p:nvGrpSpPr>
          <p:grpSpPr bwMode="auto">
            <a:xfrm>
              <a:off x="4647821" y="2546239"/>
              <a:ext cx="4041426" cy="1980405"/>
              <a:chOff x="4647821" y="2546239"/>
              <a:chExt cx="4041426" cy="1980405"/>
            </a:xfrm>
          </p:grpSpPr>
          <p:grpSp>
            <p:nvGrpSpPr>
              <p:cNvPr id="88076" name="Group 1036"/>
              <p:cNvGrpSpPr>
                <a:grpSpLocks/>
              </p:cNvGrpSpPr>
              <p:nvPr/>
            </p:nvGrpSpPr>
            <p:grpSpPr bwMode="auto">
              <a:xfrm>
                <a:off x="4647821" y="2546239"/>
                <a:ext cx="4041426" cy="1445919"/>
                <a:chOff x="4647821" y="2546239"/>
                <a:chExt cx="4041426" cy="1445919"/>
              </a:xfrm>
            </p:grpSpPr>
            <p:pic>
              <p:nvPicPr>
                <p:cNvPr id="88086" name="Picture 136" descr=" The Sun Fire 15K server redefines total cost of ownership.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DFDFD"/>
                    </a:clrFrom>
                    <a:clrTo>
                      <a:srgbClr val="FDFDFD">
                        <a:alpha val="0"/>
                      </a:srgbClr>
                    </a:clrTo>
                  </a:clrChange>
                </a:blip>
                <a:srcRect l="14407" t="996" r="59830" b="9962"/>
                <a:stretch>
                  <a:fillRect/>
                </a:stretch>
              </p:blipFill>
              <p:spPr bwMode="auto">
                <a:xfrm>
                  <a:off x="6397893" y="2983240"/>
                  <a:ext cx="432699" cy="7334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087" name="Picture 133" descr="pedge_2500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7342" r="26590"/>
                <a:stretch>
                  <a:fillRect/>
                </a:stretch>
              </p:blipFill>
              <p:spPr bwMode="auto">
                <a:xfrm>
                  <a:off x="7400122" y="2964961"/>
                  <a:ext cx="453594" cy="7223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088" name="Picture 134" descr="tc servers">
                  <a:hlinkClick r:id="rId4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1255" t="4022" r="27940" b="16667"/>
                <a:stretch>
                  <a:fillRect/>
                </a:stretch>
              </p:blipFill>
              <p:spPr bwMode="auto">
                <a:xfrm>
                  <a:off x="5369575" y="2991449"/>
                  <a:ext cx="458788" cy="7350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089" name="Picture 134" descr="tc servers">
                  <a:hlinkClick r:id="rId4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1255" t="4022" r="27940" b="16667"/>
                <a:stretch>
                  <a:fillRect/>
                </a:stretch>
              </p:blipFill>
              <p:spPr bwMode="auto">
                <a:xfrm>
                  <a:off x="5448371" y="3076115"/>
                  <a:ext cx="458788" cy="7350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090" name="Picture 134" descr="tc servers">
                  <a:hlinkClick r:id="rId4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1255" t="4022" r="27940" b="16667"/>
                <a:stretch>
                  <a:fillRect/>
                </a:stretch>
              </p:blipFill>
              <p:spPr bwMode="auto">
                <a:xfrm>
                  <a:off x="5538200" y="3159779"/>
                  <a:ext cx="458788" cy="7350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091" name="Picture 136" descr=" The Sun Fire 15K server redefines total cost of ownership.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DFDFD"/>
                    </a:clrFrom>
                    <a:clrTo>
                      <a:srgbClr val="FDFDFD">
                        <a:alpha val="0"/>
                      </a:srgbClr>
                    </a:clrTo>
                  </a:clrChange>
                </a:blip>
                <a:srcRect l="14407" t="996" r="59830" b="9962"/>
                <a:stretch>
                  <a:fillRect/>
                </a:stretch>
              </p:blipFill>
              <p:spPr bwMode="auto">
                <a:xfrm>
                  <a:off x="6471562" y="3056624"/>
                  <a:ext cx="432699" cy="7334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092" name="Picture 136" descr=" The Sun Fire 15K server redefines total cost of ownership.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DFDFD"/>
                    </a:clrFrom>
                    <a:clrTo>
                      <a:srgbClr val="FDFDFD">
                        <a:alpha val="0"/>
                      </a:srgbClr>
                    </a:clrTo>
                  </a:clrChange>
                </a:blip>
                <a:srcRect l="14407" t="996" r="59830" b="9962"/>
                <a:stretch>
                  <a:fillRect/>
                </a:stretch>
              </p:blipFill>
              <p:spPr bwMode="auto">
                <a:xfrm>
                  <a:off x="6575183" y="3157735"/>
                  <a:ext cx="432699" cy="7334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093" name="Picture 133" descr="pedge_2500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7342" r="26590"/>
                <a:stretch>
                  <a:fillRect/>
                </a:stretch>
              </p:blipFill>
              <p:spPr bwMode="auto">
                <a:xfrm>
                  <a:off x="7484541" y="3044322"/>
                  <a:ext cx="453594" cy="7223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094" name="Picture 133" descr="pedge_2500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7342" r="26590"/>
                <a:stretch>
                  <a:fillRect/>
                </a:stretch>
              </p:blipFill>
              <p:spPr bwMode="auto">
                <a:xfrm>
                  <a:off x="7569311" y="3112390"/>
                  <a:ext cx="453594" cy="7223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8095" name="TextBox 1026"/>
                <p:cNvSpPr txBox="1">
                  <a:spLocks noChangeArrowheads="1"/>
                </p:cNvSpPr>
                <p:nvPr/>
              </p:nvSpPr>
              <p:spPr bwMode="auto">
                <a:xfrm>
                  <a:off x="5550345" y="2663272"/>
                  <a:ext cx="2576646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800" b="0">
                      <a:solidFill>
                        <a:srgbClr val="000000"/>
                      </a:solidFill>
                      <a:latin typeface="Calibri" pitchFamily="34" charset="0"/>
                    </a:rPr>
                    <a:t>Virtualized Environment</a:t>
                  </a:r>
                </a:p>
              </p:txBody>
            </p:sp>
            <p:sp>
              <p:nvSpPr>
                <p:cNvPr id="1028" name="Cloud Callout 1027"/>
                <p:cNvSpPr/>
                <p:nvPr/>
              </p:nvSpPr>
              <p:spPr>
                <a:xfrm rot="16200000" flipV="1">
                  <a:off x="5945933" y="1248127"/>
                  <a:ext cx="1445203" cy="4041426"/>
                </a:xfrm>
                <a:prstGeom prst="cloudCallout">
                  <a:avLst>
                    <a:gd name="adj1" fmla="val -44513"/>
                    <a:gd name="adj2" fmla="val 59037"/>
                  </a:avLst>
                </a:prstGeom>
                <a:solidFill>
                  <a:srgbClr val="C6D9F1">
                    <a:alpha val="58824"/>
                  </a:srgbClr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039" name="Straight Arrow Connector 1038"/>
              <p:cNvCxnSpPr/>
              <p:nvPr/>
            </p:nvCxnSpPr>
            <p:spPr>
              <a:xfrm flipV="1">
                <a:off x="5766912" y="3991442"/>
                <a:ext cx="17460" cy="35415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1" name="Straight Arrow Connector 1040"/>
              <p:cNvCxnSpPr>
                <a:stCxn id="88168" idx="2"/>
                <a:endCxn id="1028" idx="0"/>
              </p:cNvCxnSpPr>
              <p:nvPr/>
            </p:nvCxnSpPr>
            <p:spPr>
              <a:xfrm flipV="1">
                <a:off x="5905012" y="3988266"/>
                <a:ext cx="763522" cy="35415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3" name="Straight Arrow Connector 1042"/>
              <p:cNvCxnSpPr>
                <a:stCxn id="88168" idx="1"/>
              </p:cNvCxnSpPr>
              <p:nvPr/>
            </p:nvCxnSpPr>
            <p:spPr>
              <a:xfrm flipV="1">
                <a:off x="5947872" y="3894566"/>
                <a:ext cx="1841341" cy="63207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6" name="Straight Arrow Connector 1045"/>
              <p:cNvCxnSpPr>
                <a:stCxn id="88143" idx="4"/>
              </p:cNvCxnSpPr>
              <p:nvPr/>
            </p:nvCxnSpPr>
            <p:spPr>
              <a:xfrm flipH="1" flipV="1">
                <a:off x="5760563" y="3988266"/>
                <a:ext cx="815905" cy="43038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8" name="Straight Arrow Connector 1047"/>
              <p:cNvCxnSpPr>
                <a:stCxn id="88143" idx="3"/>
                <a:endCxn id="1028" idx="0"/>
              </p:cNvCxnSpPr>
              <p:nvPr/>
            </p:nvCxnSpPr>
            <p:spPr>
              <a:xfrm flipV="1">
                <a:off x="6659010" y="3988266"/>
                <a:ext cx="9524" cy="38750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0" name="Straight Arrow Connector 1049"/>
              <p:cNvCxnSpPr>
                <a:stCxn id="88143" idx="3"/>
              </p:cNvCxnSpPr>
              <p:nvPr/>
            </p:nvCxnSpPr>
            <p:spPr>
              <a:xfrm flipV="1">
                <a:off x="6659010" y="3915211"/>
                <a:ext cx="1130202" cy="46055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2" name="Straight Arrow Connector 1051"/>
              <p:cNvCxnSpPr>
                <a:stCxn id="88118" idx="4"/>
              </p:cNvCxnSpPr>
              <p:nvPr/>
            </p:nvCxnSpPr>
            <p:spPr>
              <a:xfrm flipH="1" flipV="1">
                <a:off x="5806596" y="3991442"/>
                <a:ext cx="1784196" cy="45420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4" name="Straight Arrow Connector 1053"/>
              <p:cNvCxnSpPr>
                <a:stCxn id="88118" idx="3"/>
                <a:endCxn id="1028" idx="0"/>
              </p:cNvCxnSpPr>
              <p:nvPr/>
            </p:nvCxnSpPr>
            <p:spPr>
              <a:xfrm flipH="1" flipV="1">
                <a:off x="6668534" y="3988266"/>
                <a:ext cx="1003213" cy="41450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Arrow Connector 180"/>
              <p:cNvCxnSpPr/>
              <p:nvPr/>
            </p:nvCxnSpPr>
            <p:spPr>
              <a:xfrm flipV="1">
                <a:off x="7811436" y="3915211"/>
                <a:ext cx="0" cy="48755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807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15063" y="6589713"/>
            <a:ext cx="2895600" cy="268287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EBF9A4C-EE73-4E08-9B3D-A75ABD42DD3A}" type="slidenum">
              <a:rPr lang="en-US" sz="1200" b="1" smtClean="0">
                <a:solidFill>
                  <a:srgbClr val="898989"/>
                </a:solidFill>
                <a:latin typeface="Arial" charset="0"/>
                <a:cs typeface="Arial" charset="0"/>
              </a:rPr>
              <a:pPr/>
              <a:t>52</a:t>
            </a:fld>
            <a:endParaRPr lang="en-US" sz="1200" b="1" smtClean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>
          <a:xfrm>
            <a:off x="974725" y="263525"/>
            <a:ext cx="7566025" cy="1143000"/>
          </a:xfrm>
        </p:spPr>
        <p:txBody>
          <a:bodyPr/>
          <a:lstStyle/>
          <a:p>
            <a:r>
              <a:rPr lang="en-US" sz="4000" smtClean="0"/>
              <a:t>Sample Servers to be Consolidated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1175" y="1778263"/>
            <a:ext cx="5518150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91237" y="1433775"/>
            <a:ext cx="2693988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u="sng" dirty="0">
                <a:solidFill>
                  <a:prstClr val="black"/>
                </a:solidFill>
                <a:latin typeface="Calibri"/>
                <a:cs typeface="+mn-cs"/>
              </a:rPr>
              <a:t>Virtualization Candidates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0" dirty="0">
                <a:solidFill>
                  <a:prstClr val="black"/>
                </a:solidFill>
                <a:latin typeface="Calibri"/>
                <a:cs typeface="+mn-cs"/>
              </a:rPr>
              <a:t>Build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0" dirty="0" err="1">
                <a:solidFill>
                  <a:prstClr val="black"/>
                </a:solidFill>
                <a:latin typeface="Calibri"/>
                <a:cs typeface="+mn-cs"/>
              </a:rPr>
              <a:t>Maddy-Dev</a:t>
            </a:r>
            <a:endParaRPr lang="en-US" sz="1800" b="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0" dirty="0">
                <a:solidFill>
                  <a:prstClr val="black"/>
                </a:solidFill>
                <a:latin typeface="Calibri"/>
                <a:cs typeface="+mn-cs"/>
              </a:rPr>
              <a:t>Paul-</a:t>
            </a:r>
            <a:r>
              <a:rPr lang="en-US" sz="1800" b="0" dirty="0" err="1">
                <a:solidFill>
                  <a:prstClr val="black"/>
                </a:solidFill>
                <a:latin typeface="Calibri"/>
                <a:cs typeface="+mn-cs"/>
              </a:rPr>
              <a:t>Dev</a:t>
            </a:r>
            <a:endParaRPr lang="en-US" sz="1800" b="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0" dirty="0" err="1">
                <a:solidFill>
                  <a:prstClr val="black"/>
                </a:solidFill>
                <a:latin typeface="Calibri"/>
                <a:cs typeface="+mn-cs"/>
              </a:rPr>
              <a:t>Pawztesttm</a:t>
            </a:r>
            <a:endParaRPr lang="en-US" sz="1800" b="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0" dirty="0">
                <a:solidFill>
                  <a:prstClr val="black"/>
                </a:solidFill>
                <a:latin typeface="Calibri"/>
                <a:cs typeface="+mn-cs"/>
              </a:rPr>
              <a:t>Pawzv10testesx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0" dirty="0" err="1">
                <a:solidFill>
                  <a:prstClr val="black"/>
                </a:solidFill>
                <a:latin typeface="Calibri"/>
                <a:cs typeface="+mn-cs"/>
              </a:rPr>
              <a:t>Pnut</a:t>
            </a:r>
            <a:endParaRPr lang="en-US" sz="1800" b="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0" dirty="0">
                <a:solidFill>
                  <a:prstClr val="black"/>
                </a:solidFill>
                <a:latin typeface="Calibri"/>
                <a:cs typeface="+mn-cs"/>
              </a:rPr>
              <a:t>Sirius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0" dirty="0">
                <a:solidFill>
                  <a:prstClr val="black"/>
                </a:solidFill>
                <a:latin typeface="Calibri"/>
                <a:cs typeface="+mn-cs"/>
              </a:rPr>
              <a:t>vCoreAp1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0" dirty="0">
                <a:solidFill>
                  <a:prstClr val="black"/>
                </a:solidFill>
                <a:latin typeface="Calibri"/>
                <a:cs typeface="+mn-cs"/>
              </a:rPr>
              <a:t>vCoreDb1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8037" y="2098938"/>
            <a:ext cx="5518150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5225" y="2359288"/>
            <a:ext cx="551815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17012" y="2741875"/>
            <a:ext cx="551815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40425" y="3659450"/>
            <a:ext cx="1911350" cy="6588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8909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48400" y="6594475"/>
            <a:ext cx="2895600" cy="2635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BA70B12B-EB2F-4ECD-BE50-6D7678AA3773}" type="slidenum">
              <a:rPr lang="en-US" sz="1200" b="1" smtClean="0">
                <a:solidFill>
                  <a:srgbClr val="898989"/>
                </a:solidFill>
                <a:latin typeface="Arial" charset="0"/>
                <a:cs typeface="Arial" charset="0"/>
              </a:rPr>
              <a:pPr/>
              <a:t>53</a:t>
            </a:fld>
            <a:endParaRPr lang="en-US" sz="1200" b="1" smtClean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309563"/>
            <a:ext cx="77724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Sample Servers to be Consolidated</a:t>
            </a:r>
            <a:br>
              <a:rPr lang="en-US" dirty="0" smtClean="0"/>
            </a:br>
            <a:r>
              <a:rPr lang="en-US" sz="2700" dirty="0" smtClean="0">
                <a:solidFill>
                  <a:srgbClr val="0000FF"/>
                </a:solidFill>
              </a:rPr>
              <a:t>Trend Data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9575" y="1527932"/>
            <a:ext cx="2693988" cy="3136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u="sng" dirty="0">
                <a:solidFill>
                  <a:prstClr val="black"/>
                </a:solidFill>
                <a:latin typeface="Calibri"/>
                <a:cs typeface="+mn-cs"/>
              </a:rPr>
              <a:t>Virtualization Candidates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0" dirty="0">
                <a:solidFill>
                  <a:prstClr val="black"/>
                </a:solidFill>
                <a:latin typeface="Calibri"/>
                <a:cs typeface="+mn-cs"/>
              </a:rPr>
              <a:t>Build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0" dirty="0" err="1">
                <a:solidFill>
                  <a:prstClr val="black"/>
                </a:solidFill>
                <a:latin typeface="Calibri"/>
                <a:cs typeface="+mn-cs"/>
              </a:rPr>
              <a:t>Maddy-Dev</a:t>
            </a:r>
            <a:endParaRPr lang="en-US" sz="1800" b="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0" dirty="0">
                <a:solidFill>
                  <a:prstClr val="black"/>
                </a:solidFill>
                <a:latin typeface="Calibri"/>
                <a:cs typeface="+mn-cs"/>
              </a:rPr>
              <a:t>Paul-</a:t>
            </a:r>
            <a:r>
              <a:rPr lang="en-US" sz="1800" b="0" dirty="0" err="1">
                <a:solidFill>
                  <a:prstClr val="black"/>
                </a:solidFill>
                <a:latin typeface="Calibri"/>
                <a:cs typeface="+mn-cs"/>
              </a:rPr>
              <a:t>Dev</a:t>
            </a:r>
            <a:endParaRPr lang="en-US" sz="1800" b="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0" dirty="0" err="1">
                <a:solidFill>
                  <a:prstClr val="black"/>
                </a:solidFill>
                <a:latin typeface="Calibri"/>
                <a:cs typeface="+mn-cs"/>
              </a:rPr>
              <a:t>Pawztesttm</a:t>
            </a:r>
            <a:endParaRPr lang="en-US" sz="1800" b="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0" dirty="0">
                <a:solidFill>
                  <a:prstClr val="black"/>
                </a:solidFill>
                <a:latin typeface="Calibri"/>
                <a:cs typeface="+mn-cs"/>
              </a:rPr>
              <a:t>Pawzv10testesx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0" dirty="0" err="1">
                <a:solidFill>
                  <a:prstClr val="black"/>
                </a:solidFill>
                <a:latin typeface="Calibri"/>
                <a:cs typeface="+mn-cs"/>
              </a:rPr>
              <a:t>Pnut</a:t>
            </a:r>
            <a:endParaRPr lang="en-US" sz="1800" b="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0" dirty="0">
                <a:solidFill>
                  <a:prstClr val="black"/>
                </a:solidFill>
                <a:latin typeface="Calibri"/>
                <a:cs typeface="+mn-cs"/>
              </a:rPr>
              <a:t>Sirius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0" dirty="0">
                <a:solidFill>
                  <a:prstClr val="black"/>
                </a:solidFill>
                <a:latin typeface="Calibri"/>
                <a:cs typeface="+mn-cs"/>
              </a:rPr>
              <a:t>Sun64g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0" dirty="0">
                <a:solidFill>
                  <a:prstClr val="black"/>
                </a:solidFill>
                <a:latin typeface="Calibri"/>
                <a:cs typeface="+mn-cs"/>
              </a:rPr>
              <a:t>vCoreAp1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0" dirty="0">
                <a:solidFill>
                  <a:prstClr val="black"/>
                </a:solidFill>
                <a:latin typeface="Calibri"/>
                <a:cs typeface="+mn-cs"/>
              </a:rPr>
              <a:t>vCoreDb1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t="9415" r="12144" b="20129"/>
          <a:stretch>
            <a:fillRect/>
          </a:stretch>
        </p:blipFill>
        <p:spPr bwMode="auto">
          <a:xfrm>
            <a:off x="2435225" y="1937507"/>
            <a:ext cx="5354638" cy="257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t="21638" b="27979"/>
          <a:stretch>
            <a:fillRect/>
          </a:stretch>
        </p:blipFill>
        <p:spPr bwMode="auto">
          <a:xfrm>
            <a:off x="2435225" y="4271132"/>
            <a:ext cx="6096000" cy="184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61938" y="4033007"/>
            <a:ext cx="1804987" cy="736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95900" y="2898217"/>
            <a:ext cx="357188" cy="3111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90119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248400" y="6400800"/>
            <a:ext cx="28956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F4C9F58-3F00-455C-BE2E-0D1064859AC2}" type="slidenum">
              <a:rPr lang="en-US" sz="1200" b="1" smtClean="0">
                <a:solidFill>
                  <a:srgbClr val="898989"/>
                </a:solidFill>
                <a:latin typeface="Arial" charset="0"/>
                <a:cs typeface="Arial" charset="0"/>
              </a:rPr>
              <a:pPr/>
              <a:t>54</a:t>
            </a:fld>
            <a:endParaRPr lang="en-US" sz="1200" b="1" smtClean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314" y="246063"/>
            <a:ext cx="69215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Current and Consolidated </a:t>
            </a:r>
            <a:br>
              <a:rPr lang="en-US" dirty="0" smtClean="0"/>
            </a:br>
            <a:r>
              <a:rPr lang="en-US" dirty="0" smtClean="0"/>
              <a:t>Servers Configuration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1743075"/>
            <a:ext cx="2451100" cy="1498600"/>
          </a:xfrm>
        </p:spPr>
        <p:txBody>
          <a:bodyPr rtlCol="0">
            <a:normAutofit fontScale="92500" lnSpcReduction="10000"/>
          </a:bodyPr>
          <a:lstStyle/>
          <a:p>
            <a:pPr marL="0" indent="0"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 smtClean="0"/>
              <a:t>vCoreAp1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fr-FR" sz="2000" dirty="0" smtClean="0"/>
              <a:t>ProLiant DL180 G6      </a:t>
            </a:r>
            <a:br>
              <a:rPr lang="fr-FR" sz="2000" dirty="0" smtClean="0"/>
            </a:br>
            <a:r>
              <a:rPr lang="fr-FR" sz="2000" dirty="0" smtClean="0"/>
              <a:t>(2.93 GHz, Intel Xeon); </a:t>
            </a:r>
            <a:br>
              <a:rPr lang="fr-FR" sz="2000" dirty="0" smtClean="0"/>
            </a:br>
            <a:r>
              <a:rPr lang="fr-FR" sz="2000" dirty="0" smtClean="0"/>
              <a:t>4GB </a:t>
            </a:r>
            <a:endParaRPr lang="en-US" sz="2000" dirty="0" smtClean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546850" y="1743075"/>
            <a:ext cx="2490788" cy="143827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0" u="sng" dirty="0" smtClean="0">
                <a:solidFill>
                  <a:prstClr val="black"/>
                </a:solidFill>
              </a:rPr>
              <a:t>vCoreDb1</a:t>
            </a:r>
            <a:r>
              <a:rPr lang="en-US" sz="2800" b="0" dirty="0" smtClean="0">
                <a:solidFill>
                  <a:prstClr val="black"/>
                </a:solidFill>
              </a:rPr>
              <a:t>	</a:t>
            </a:r>
            <a:br>
              <a:rPr lang="en-US" sz="2800" b="0" dirty="0" smtClean="0">
                <a:solidFill>
                  <a:prstClr val="black"/>
                </a:solidFill>
              </a:rPr>
            </a:br>
            <a:r>
              <a:rPr lang="fr-FR" sz="2000" b="0" dirty="0" smtClean="0">
                <a:solidFill>
                  <a:prstClr val="black"/>
                </a:solidFill>
              </a:rPr>
              <a:t>ProLiant DL180 G6</a:t>
            </a:r>
            <a:br>
              <a:rPr lang="fr-FR" sz="2000" b="0" dirty="0" smtClean="0">
                <a:solidFill>
                  <a:prstClr val="black"/>
                </a:solidFill>
              </a:rPr>
            </a:br>
            <a:r>
              <a:rPr lang="fr-FR" sz="2000" b="0" dirty="0" smtClean="0">
                <a:solidFill>
                  <a:prstClr val="black"/>
                </a:solidFill>
              </a:rPr>
              <a:t>(2.93 GHz, Intel Xeon); </a:t>
            </a:r>
            <a:br>
              <a:rPr lang="fr-FR" sz="2000" b="0" dirty="0" smtClean="0">
                <a:solidFill>
                  <a:prstClr val="black"/>
                </a:solidFill>
              </a:rPr>
            </a:br>
            <a:r>
              <a:rPr lang="fr-FR" sz="2000" b="0" dirty="0" smtClean="0">
                <a:solidFill>
                  <a:prstClr val="black"/>
                </a:solidFill>
              </a:rPr>
              <a:t>8GB </a:t>
            </a:r>
            <a:endParaRPr lang="en-US" sz="2000" b="0" dirty="0" smtClean="0">
              <a:solidFill>
                <a:prstClr val="black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784350" y="5937250"/>
            <a:ext cx="5561013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2400" b="0">
                <a:solidFill>
                  <a:srgbClr val="000000"/>
                </a:solidFill>
                <a:latin typeface="Calibri" pitchFamily="34" charset="0"/>
              </a:rPr>
              <a:t>ConsolidatedSrv</a:t>
            </a:r>
            <a:br>
              <a:rPr lang="en-US" sz="2400" b="0">
                <a:solidFill>
                  <a:srgbClr val="000000"/>
                </a:solidFill>
                <a:latin typeface="Calibri" pitchFamily="34" charset="0"/>
              </a:rPr>
            </a:br>
            <a:r>
              <a:rPr lang="fr-FR" sz="1800" b="0">
                <a:solidFill>
                  <a:srgbClr val="000000"/>
                </a:solidFill>
                <a:latin typeface="Calibri" pitchFamily="34" charset="0"/>
              </a:rPr>
              <a:t>ProLiant DL360p Gen8 (3.30 GHz, Intel Xeon); 48GB</a:t>
            </a:r>
            <a:endParaRPr lang="en-US" sz="1800" b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91141" name="Group 101"/>
          <p:cNvGrpSpPr>
            <a:grpSpLocks/>
          </p:cNvGrpSpPr>
          <p:nvPr/>
        </p:nvGrpSpPr>
        <p:grpSpPr bwMode="auto">
          <a:xfrm>
            <a:off x="2670175" y="1622425"/>
            <a:ext cx="3876675" cy="1493838"/>
            <a:chOff x="2670907" y="1623028"/>
            <a:chExt cx="3876465" cy="1493829"/>
          </a:xfrm>
        </p:grpSpPr>
        <p:pic>
          <p:nvPicPr>
            <p:cNvPr id="91213" name="Picture 133" descr="pedge_250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342" r="26590"/>
            <a:stretch>
              <a:fillRect/>
            </a:stretch>
          </p:blipFill>
          <p:spPr bwMode="auto">
            <a:xfrm>
              <a:off x="2670907" y="1623028"/>
              <a:ext cx="921001" cy="14666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1214" name="Picture 133" descr="pedge_250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342" r="26590"/>
            <a:stretch>
              <a:fillRect/>
            </a:stretch>
          </p:blipFill>
          <p:spPr bwMode="auto">
            <a:xfrm>
              <a:off x="5626371" y="1650235"/>
              <a:ext cx="921001" cy="14666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7" name="Group 96"/>
          <p:cNvGrpSpPr>
            <a:grpSpLocks/>
          </p:cNvGrpSpPr>
          <p:nvPr/>
        </p:nvGrpSpPr>
        <p:grpSpPr bwMode="auto">
          <a:xfrm>
            <a:off x="3565525" y="1855788"/>
            <a:ext cx="2103438" cy="482600"/>
            <a:chOff x="3564807" y="1855440"/>
            <a:chExt cx="2104545" cy="482767"/>
          </a:xfrm>
        </p:grpSpPr>
        <p:grpSp>
          <p:nvGrpSpPr>
            <p:cNvPr id="91199" name="Group 144"/>
            <p:cNvGrpSpPr>
              <a:grpSpLocks/>
            </p:cNvGrpSpPr>
            <p:nvPr/>
          </p:nvGrpSpPr>
          <p:grpSpPr bwMode="auto">
            <a:xfrm flipH="1">
              <a:off x="3564807" y="1855440"/>
              <a:ext cx="590550" cy="449263"/>
              <a:chOff x="2628" y="3792"/>
              <a:chExt cx="372" cy="283"/>
            </a:xfrm>
          </p:grpSpPr>
          <p:grpSp>
            <p:nvGrpSpPr>
              <p:cNvPr id="91207" name="Group 145"/>
              <p:cNvGrpSpPr>
                <a:grpSpLocks/>
              </p:cNvGrpSpPr>
              <p:nvPr/>
            </p:nvGrpSpPr>
            <p:grpSpPr bwMode="auto">
              <a:xfrm>
                <a:off x="2628" y="3944"/>
                <a:ext cx="208" cy="131"/>
                <a:chOff x="588" y="1816"/>
                <a:chExt cx="208" cy="131"/>
              </a:xfrm>
            </p:grpSpPr>
            <p:sp>
              <p:nvSpPr>
                <p:cNvPr id="91209" name="Oval 146"/>
                <p:cNvSpPr>
                  <a:spLocks noChangeArrowheads="1"/>
                </p:cNvSpPr>
                <p:nvPr/>
              </p:nvSpPr>
              <p:spPr bwMode="auto">
                <a:xfrm>
                  <a:off x="588" y="1816"/>
                  <a:ext cx="208" cy="5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 b="0">
                    <a:solidFill>
                      <a:srgbClr val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1210" name="Oval 147"/>
                <p:cNvSpPr>
                  <a:spLocks noChangeArrowheads="1"/>
                </p:cNvSpPr>
                <p:nvPr/>
              </p:nvSpPr>
              <p:spPr bwMode="auto">
                <a:xfrm>
                  <a:off x="588" y="1843"/>
                  <a:ext cx="208" cy="5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 b="0">
                    <a:solidFill>
                      <a:srgbClr val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1211" name="Oval 148"/>
                <p:cNvSpPr>
                  <a:spLocks noChangeArrowheads="1"/>
                </p:cNvSpPr>
                <p:nvPr/>
              </p:nvSpPr>
              <p:spPr bwMode="auto">
                <a:xfrm>
                  <a:off x="588" y="1870"/>
                  <a:ext cx="208" cy="5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 b="0">
                    <a:solidFill>
                      <a:srgbClr val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1212" name="Oval 149"/>
                <p:cNvSpPr>
                  <a:spLocks noChangeArrowheads="1"/>
                </p:cNvSpPr>
                <p:nvPr/>
              </p:nvSpPr>
              <p:spPr bwMode="auto">
                <a:xfrm>
                  <a:off x="588" y="1896"/>
                  <a:ext cx="208" cy="5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 b="0">
                    <a:solidFill>
                      <a:srgbClr val="000000"/>
                    </a:solidFill>
                    <a:latin typeface="Calibri" pitchFamily="34" charset="0"/>
                  </a:endParaRPr>
                </a:p>
              </p:txBody>
            </p:sp>
          </p:grpSp>
          <p:sp>
            <p:nvSpPr>
              <p:cNvPr id="91208" name="Arc 150"/>
              <p:cNvSpPr>
                <a:spLocks/>
              </p:cNvSpPr>
              <p:nvPr/>
            </p:nvSpPr>
            <p:spPr bwMode="auto">
              <a:xfrm flipH="1">
                <a:off x="2722" y="3792"/>
                <a:ext cx="278" cy="160"/>
              </a:xfrm>
              <a:custGeom>
                <a:avLst/>
                <a:gdLst>
                  <a:gd name="T0" fmla="*/ 0 w 21424"/>
                  <a:gd name="T1" fmla="*/ 0 h 21600"/>
                  <a:gd name="T2" fmla="*/ 0 w 21424"/>
                  <a:gd name="T3" fmla="*/ 0 h 21600"/>
                  <a:gd name="T4" fmla="*/ 0 w 2142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424"/>
                  <a:gd name="T10" fmla="*/ 0 h 21600"/>
                  <a:gd name="T11" fmla="*/ 21424 w 2142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24" h="21600" fill="none" extrusionOk="0">
                    <a:moveTo>
                      <a:pt x="-1" y="0"/>
                    </a:moveTo>
                    <a:cubicBezTo>
                      <a:pt x="10866" y="0"/>
                      <a:pt x="20041" y="8072"/>
                      <a:pt x="21424" y="18850"/>
                    </a:cubicBezTo>
                  </a:path>
                  <a:path w="21424" h="21600" stroke="0" extrusionOk="0">
                    <a:moveTo>
                      <a:pt x="-1" y="0"/>
                    </a:moveTo>
                    <a:cubicBezTo>
                      <a:pt x="10866" y="0"/>
                      <a:pt x="20041" y="8072"/>
                      <a:pt x="21424" y="1885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1200" name="Group 144"/>
            <p:cNvGrpSpPr>
              <a:grpSpLocks/>
            </p:cNvGrpSpPr>
            <p:nvPr/>
          </p:nvGrpSpPr>
          <p:grpSpPr bwMode="auto">
            <a:xfrm>
              <a:off x="5078802" y="1888944"/>
              <a:ext cx="590550" cy="449263"/>
              <a:chOff x="2628" y="3792"/>
              <a:chExt cx="372" cy="283"/>
            </a:xfrm>
          </p:grpSpPr>
          <p:grpSp>
            <p:nvGrpSpPr>
              <p:cNvPr id="91201" name="Group 145"/>
              <p:cNvGrpSpPr>
                <a:grpSpLocks/>
              </p:cNvGrpSpPr>
              <p:nvPr/>
            </p:nvGrpSpPr>
            <p:grpSpPr bwMode="auto">
              <a:xfrm>
                <a:off x="2628" y="3944"/>
                <a:ext cx="208" cy="131"/>
                <a:chOff x="588" y="1816"/>
                <a:chExt cx="208" cy="131"/>
              </a:xfrm>
            </p:grpSpPr>
            <p:sp>
              <p:nvSpPr>
                <p:cNvPr id="91203" name="Oval 146"/>
                <p:cNvSpPr>
                  <a:spLocks noChangeArrowheads="1"/>
                </p:cNvSpPr>
                <p:nvPr/>
              </p:nvSpPr>
              <p:spPr bwMode="auto">
                <a:xfrm>
                  <a:off x="588" y="1816"/>
                  <a:ext cx="208" cy="5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 b="0">
                    <a:solidFill>
                      <a:srgbClr val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1204" name="Oval 147"/>
                <p:cNvSpPr>
                  <a:spLocks noChangeArrowheads="1"/>
                </p:cNvSpPr>
                <p:nvPr/>
              </p:nvSpPr>
              <p:spPr bwMode="auto">
                <a:xfrm>
                  <a:off x="588" y="1843"/>
                  <a:ext cx="208" cy="5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 b="0">
                    <a:solidFill>
                      <a:srgbClr val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1205" name="Oval 148"/>
                <p:cNvSpPr>
                  <a:spLocks noChangeArrowheads="1"/>
                </p:cNvSpPr>
                <p:nvPr/>
              </p:nvSpPr>
              <p:spPr bwMode="auto">
                <a:xfrm>
                  <a:off x="588" y="1870"/>
                  <a:ext cx="208" cy="5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 b="0">
                    <a:solidFill>
                      <a:srgbClr val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1206" name="Oval 149"/>
                <p:cNvSpPr>
                  <a:spLocks noChangeArrowheads="1"/>
                </p:cNvSpPr>
                <p:nvPr/>
              </p:nvSpPr>
              <p:spPr bwMode="auto">
                <a:xfrm>
                  <a:off x="588" y="1896"/>
                  <a:ext cx="208" cy="5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 b="0">
                    <a:solidFill>
                      <a:srgbClr val="000000"/>
                    </a:solidFill>
                    <a:latin typeface="Calibri" pitchFamily="34" charset="0"/>
                  </a:endParaRPr>
                </a:p>
              </p:txBody>
            </p:sp>
          </p:grpSp>
          <p:sp>
            <p:nvSpPr>
              <p:cNvPr id="91202" name="Arc 150"/>
              <p:cNvSpPr>
                <a:spLocks/>
              </p:cNvSpPr>
              <p:nvPr/>
            </p:nvSpPr>
            <p:spPr bwMode="auto">
              <a:xfrm flipH="1">
                <a:off x="2722" y="3792"/>
                <a:ext cx="278" cy="160"/>
              </a:xfrm>
              <a:custGeom>
                <a:avLst/>
                <a:gdLst>
                  <a:gd name="T0" fmla="*/ 0 w 21424"/>
                  <a:gd name="T1" fmla="*/ 0 h 21600"/>
                  <a:gd name="T2" fmla="*/ 0 w 21424"/>
                  <a:gd name="T3" fmla="*/ 0 h 21600"/>
                  <a:gd name="T4" fmla="*/ 0 w 2142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424"/>
                  <a:gd name="T10" fmla="*/ 0 h 21600"/>
                  <a:gd name="T11" fmla="*/ 21424 w 2142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24" h="21600" fill="none" extrusionOk="0">
                    <a:moveTo>
                      <a:pt x="-1" y="0"/>
                    </a:moveTo>
                    <a:cubicBezTo>
                      <a:pt x="10866" y="0"/>
                      <a:pt x="20041" y="8072"/>
                      <a:pt x="21424" y="18850"/>
                    </a:cubicBezTo>
                  </a:path>
                  <a:path w="21424" h="21600" stroke="0" extrusionOk="0">
                    <a:moveTo>
                      <a:pt x="-1" y="0"/>
                    </a:moveTo>
                    <a:cubicBezTo>
                      <a:pt x="10866" y="0"/>
                      <a:pt x="20041" y="8072"/>
                      <a:pt x="21424" y="1885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3" name="Group 102"/>
          <p:cNvGrpSpPr>
            <a:grpSpLocks/>
          </p:cNvGrpSpPr>
          <p:nvPr/>
        </p:nvGrpSpPr>
        <p:grpSpPr bwMode="auto">
          <a:xfrm>
            <a:off x="3529013" y="2976563"/>
            <a:ext cx="2081212" cy="3074987"/>
            <a:chOff x="3528290" y="2976745"/>
            <a:chExt cx="2081815" cy="3074253"/>
          </a:xfrm>
        </p:grpSpPr>
        <p:pic>
          <p:nvPicPr>
            <p:cNvPr id="91196" name="Picture 2" descr="http://img.ps2netdrivers.net/img/02/hp.proliant.dl380.g5.data.protection.storage.server/small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49920" y="4431747"/>
              <a:ext cx="1809750" cy="1619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Down Arrow 17"/>
            <p:cNvSpPr/>
            <p:nvPr/>
          </p:nvSpPr>
          <p:spPr>
            <a:xfrm rot="1716919" flipH="1">
              <a:off x="5429078" y="2989442"/>
              <a:ext cx="181027" cy="162521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</a:endParaRPr>
            </a:p>
          </p:txBody>
        </p:sp>
        <p:sp>
          <p:nvSpPr>
            <p:cNvPr id="96" name="Down Arrow 95"/>
            <p:cNvSpPr/>
            <p:nvPr/>
          </p:nvSpPr>
          <p:spPr>
            <a:xfrm rot="19883081">
              <a:off x="3528290" y="2976745"/>
              <a:ext cx="265189" cy="162997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101" name="Group 100"/>
          <p:cNvGrpSpPr>
            <a:grpSpLocks/>
          </p:cNvGrpSpPr>
          <p:nvPr/>
        </p:nvGrpSpPr>
        <p:grpSpPr bwMode="auto">
          <a:xfrm>
            <a:off x="3933825" y="2382838"/>
            <a:ext cx="1358900" cy="1966912"/>
            <a:chOff x="3892814" y="2383546"/>
            <a:chExt cx="1358691" cy="1966313"/>
          </a:xfrm>
        </p:grpSpPr>
        <p:grpSp>
          <p:nvGrpSpPr>
            <p:cNvPr id="91146" name="Group 70"/>
            <p:cNvGrpSpPr>
              <a:grpSpLocks/>
            </p:cNvGrpSpPr>
            <p:nvPr/>
          </p:nvGrpSpPr>
          <p:grpSpPr bwMode="auto">
            <a:xfrm>
              <a:off x="3892814" y="3068264"/>
              <a:ext cx="1358691" cy="1281595"/>
              <a:chOff x="1344" y="960"/>
              <a:chExt cx="2160" cy="1714"/>
            </a:xfrm>
          </p:grpSpPr>
          <p:sp>
            <p:nvSpPr>
              <p:cNvPr id="91149" name="Rectangle 4"/>
              <p:cNvSpPr>
                <a:spLocks noChangeArrowheads="1"/>
              </p:cNvSpPr>
              <p:nvPr/>
            </p:nvSpPr>
            <p:spPr bwMode="auto">
              <a:xfrm>
                <a:off x="1344" y="960"/>
                <a:ext cx="2160" cy="17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91150" name="Oval 5"/>
              <p:cNvSpPr>
                <a:spLocks noChangeArrowheads="1"/>
              </p:cNvSpPr>
              <p:nvPr/>
            </p:nvSpPr>
            <p:spPr bwMode="auto">
              <a:xfrm>
                <a:off x="1928" y="1097"/>
                <a:ext cx="894" cy="578"/>
              </a:xfrm>
              <a:prstGeom prst="ellipse">
                <a:avLst/>
              </a:prstGeom>
              <a:solidFill>
                <a:srgbClr val="FDFD05"/>
              </a:solidFill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91151" name="Line 6"/>
              <p:cNvSpPr>
                <a:spLocks noChangeShapeType="1"/>
              </p:cNvSpPr>
              <p:nvPr/>
            </p:nvSpPr>
            <p:spPr bwMode="auto">
              <a:xfrm>
                <a:off x="1392" y="1392"/>
                <a:ext cx="2064" cy="0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52" name="Freeform 7"/>
              <p:cNvSpPr>
                <a:spLocks/>
              </p:cNvSpPr>
              <p:nvPr/>
            </p:nvSpPr>
            <p:spPr bwMode="auto">
              <a:xfrm>
                <a:off x="2011" y="1151"/>
                <a:ext cx="728" cy="471"/>
              </a:xfrm>
              <a:custGeom>
                <a:avLst/>
                <a:gdLst>
                  <a:gd name="T0" fmla="*/ 348 w 760"/>
                  <a:gd name="T1" fmla="*/ 0 h 842"/>
                  <a:gd name="T2" fmla="*/ 0 w 760"/>
                  <a:gd name="T3" fmla="*/ 131 h 842"/>
                  <a:gd name="T4" fmla="*/ 348 w 760"/>
                  <a:gd name="T5" fmla="*/ 263 h 842"/>
                  <a:gd name="T6" fmla="*/ 696 w 760"/>
                  <a:gd name="T7" fmla="*/ 131 h 842"/>
                  <a:gd name="T8" fmla="*/ 348 w 760"/>
                  <a:gd name="T9" fmla="*/ 0 h 8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0"/>
                  <a:gd name="T16" fmla="*/ 0 h 842"/>
                  <a:gd name="T17" fmla="*/ 760 w 760"/>
                  <a:gd name="T18" fmla="*/ 842 h 8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0" h="842">
                    <a:moveTo>
                      <a:pt x="379" y="0"/>
                    </a:moveTo>
                    <a:lnTo>
                      <a:pt x="0" y="420"/>
                    </a:lnTo>
                    <a:lnTo>
                      <a:pt x="379" y="841"/>
                    </a:lnTo>
                    <a:lnTo>
                      <a:pt x="759" y="420"/>
                    </a:lnTo>
                    <a:lnTo>
                      <a:pt x="379" y="0"/>
                    </a:lnTo>
                  </a:path>
                </a:pathLst>
              </a:custGeom>
              <a:solidFill>
                <a:srgbClr val="FDFD05"/>
              </a:solidFill>
              <a:ln w="12700" cap="rnd" cmpd="sng">
                <a:solidFill>
                  <a:schemeClr val="accent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53" name="Freeform 8"/>
              <p:cNvSpPr>
                <a:spLocks/>
              </p:cNvSpPr>
              <p:nvPr/>
            </p:nvSpPr>
            <p:spPr bwMode="auto">
              <a:xfrm>
                <a:off x="1998" y="1141"/>
                <a:ext cx="754" cy="490"/>
              </a:xfrm>
              <a:custGeom>
                <a:avLst/>
                <a:gdLst>
                  <a:gd name="T0" fmla="*/ 360 w 789"/>
                  <a:gd name="T1" fmla="*/ 0 h 874"/>
                  <a:gd name="T2" fmla="*/ 0 w 789"/>
                  <a:gd name="T3" fmla="*/ 137 h 874"/>
                  <a:gd name="T4" fmla="*/ 360 w 789"/>
                  <a:gd name="T5" fmla="*/ 274 h 874"/>
                  <a:gd name="T6" fmla="*/ 720 w 789"/>
                  <a:gd name="T7" fmla="*/ 137 h 874"/>
                  <a:gd name="T8" fmla="*/ 360 w 789"/>
                  <a:gd name="T9" fmla="*/ 0 h 874"/>
                  <a:gd name="T10" fmla="*/ 360 w 789"/>
                  <a:gd name="T11" fmla="*/ 11 h 874"/>
                  <a:gd name="T12" fmla="*/ 693 w 789"/>
                  <a:gd name="T13" fmla="*/ 137 h 874"/>
                  <a:gd name="T14" fmla="*/ 360 w 789"/>
                  <a:gd name="T15" fmla="*/ 264 h 874"/>
                  <a:gd name="T16" fmla="*/ 27 w 789"/>
                  <a:gd name="T17" fmla="*/ 137 h 874"/>
                  <a:gd name="T18" fmla="*/ 360 w 789"/>
                  <a:gd name="T19" fmla="*/ 11 h 874"/>
                  <a:gd name="T20" fmla="*/ 360 w 789"/>
                  <a:gd name="T21" fmla="*/ 0 h 87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89"/>
                  <a:gd name="T34" fmla="*/ 0 h 874"/>
                  <a:gd name="T35" fmla="*/ 789 w 789"/>
                  <a:gd name="T36" fmla="*/ 874 h 87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89" h="874">
                    <a:moveTo>
                      <a:pt x="394" y="0"/>
                    </a:moveTo>
                    <a:lnTo>
                      <a:pt x="0" y="436"/>
                    </a:lnTo>
                    <a:lnTo>
                      <a:pt x="394" y="873"/>
                    </a:lnTo>
                    <a:lnTo>
                      <a:pt x="788" y="436"/>
                    </a:lnTo>
                    <a:lnTo>
                      <a:pt x="394" y="0"/>
                    </a:lnTo>
                    <a:lnTo>
                      <a:pt x="394" y="33"/>
                    </a:lnTo>
                    <a:lnTo>
                      <a:pt x="759" y="436"/>
                    </a:lnTo>
                    <a:lnTo>
                      <a:pt x="394" y="840"/>
                    </a:lnTo>
                    <a:lnTo>
                      <a:pt x="29" y="436"/>
                    </a:lnTo>
                    <a:lnTo>
                      <a:pt x="394" y="33"/>
                    </a:lnTo>
                    <a:lnTo>
                      <a:pt x="394" y="0"/>
                    </a:lnTo>
                  </a:path>
                </a:pathLst>
              </a:custGeom>
              <a:solidFill>
                <a:srgbClr val="676767"/>
              </a:solidFill>
              <a:ln w="9525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54" name="Oval 9"/>
              <p:cNvSpPr>
                <a:spLocks noChangeArrowheads="1"/>
              </p:cNvSpPr>
              <p:nvPr/>
            </p:nvSpPr>
            <p:spPr bwMode="auto">
              <a:xfrm>
                <a:off x="2273" y="1525"/>
                <a:ext cx="226" cy="146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91155" name="Oval 10"/>
              <p:cNvSpPr>
                <a:spLocks noChangeArrowheads="1"/>
              </p:cNvSpPr>
              <p:nvPr/>
            </p:nvSpPr>
            <p:spPr bwMode="auto">
              <a:xfrm>
                <a:off x="2273" y="1107"/>
                <a:ext cx="226" cy="14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91156" name="Oval 11"/>
              <p:cNvSpPr>
                <a:spLocks noChangeArrowheads="1"/>
              </p:cNvSpPr>
              <p:nvPr/>
            </p:nvSpPr>
            <p:spPr bwMode="auto">
              <a:xfrm>
                <a:off x="2349" y="1283"/>
                <a:ext cx="60" cy="39"/>
              </a:xfrm>
              <a:prstGeom prst="ellipse">
                <a:avLst/>
              </a:prstGeom>
              <a:solidFill>
                <a:srgbClr val="676767"/>
              </a:solidFill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91157" name="Oval 12"/>
              <p:cNvSpPr>
                <a:spLocks noChangeArrowheads="1"/>
              </p:cNvSpPr>
              <p:nvPr/>
            </p:nvSpPr>
            <p:spPr bwMode="auto">
              <a:xfrm>
                <a:off x="2349" y="1364"/>
                <a:ext cx="60" cy="37"/>
              </a:xfrm>
              <a:prstGeom prst="ellipse">
                <a:avLst/>
              </a:prstGeom>
              <a:solidFill>
                <a:srgbClr val="676767"/>
              </a:solidFill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91158" name="Oval 13"/>
              <p:cNvSpPr>
                <a:spLocks noChangeArrowheads="1"/>
              </p:cNvSpPr>
              <p:nvPr/>
            </p:nvSpPr>
            <p:spPr bwMode="auto">
              <a:xfrm>
                <a:off x="2349" y="1452"/>
                <a:ext cx="60" cy="40"/>
              </a:xfrm>
              <a:prstGeom prst="ellipse">
                <a:avLst/>
              </a:prstGeom>
              <a:solidFill>
                <a:srgbClr val="676767"/>
              </a:solidFill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91159" name="Line 14"/>
              <p:cNvSpPr>
                <a:spLocks noChangeShapeType="1"/>
              </p:cNvSpPr>
              <p:nvPr/>
            </p:nvSpPr>
            <p:spPr bwMode="auto">
              <a:xfrm flipV="1">
                <a:off x="1392" y="1824"/>
                <a:ext cx="2064" cy="5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60" name="Freeform 15"/>
              <p:cNvSpPr>
                <a:spLocks/>
              </p:cNvSpPr>
              <p:nvPr/>
            </p:nvSpPr>
            <p:spPr bwMode="auto">
              <a:xfrm>
                <a:off x="1758" y="2144"/>
                <a:ext cx="1183" cy="407"/>
              </a:xfrm>
              <a:custGeom>
                <a:avLst/>
                <a:gdLst>
                  <a:gd name="T0" fmla="*/ 279 w 1241"/>
                  <a:gd name="T1" fmla="*/ 0 h 726"/>
                  <a:gd name="T2" fmla="*/ 0 w 1241"/>
                  <a:gd name="T3" fmla="*/ 114 h 726"/>
                  <a:gd name="T4" fmla="*/ 279 w 1241"/>
                  <a:gd name="T5" fmla="*/ 228 h 726"/>
                  <a:gd name="T6" fmla="*/ 846 w 1241"/>
                  <a:gd name="T7" fmla="*/ 228 h 726"/>
                  <a:gd name="T8" fmla="*/ 1127 w 1241"/>
                  <a:gd name="T9" fmla="*/ 114 h 726"/>
                  <a:gd name="T10" fmla="*/ 846 w 1241"/>
                  <a:gd name="T11" fmla="*/ 0 h 726"/>
                  <a:gd name="T12" fmla="*/ 279 w 1241"/>
                  <a:gd name="T13" fmla="*/ 0 h 7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41"/>
                  <a:gd name="T22" fmla="*/ 0 h 726"/>
                  <a:gd name="T23" fmla="*/ 1241 w 1241"/>
                  <a:gd name="T24" fmla="*/ 726 h 7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41" h="726">
                    <a:moveTo>
                      <a:pt x="307" y="0"/>
                    </a:moveTo>
                    <a:lnTo>
                      <a:pt x="0" y="363"/>
                    </a:lnTo>
                    <a:lnTo>
                      <a:pt x="307" y="725"/>
                    </a:lnTo>
                    <a:lnTo>
                      <a:pt x="932" y="725"/>
                    </a:lnTo>
                    <a:lnTo>
                      <a:pt x="1240" y="363"/>
                    </a:lnTo>
                    <a:lnTo>
                      <a:pt x="932" y="0"/>
                    </a:lnTo>
                    <a:lnTo>
                      <a:pt x="307" y="0"/>
                    </a:lnTo>
                  </a:path>
                </a:pathLst>
              </a:custGeom>
              <a:noFill/>
              <a:ln w="12700" cap="rnd" cmpd="sng">
                <a:solidFill>
                  <a:schemeClr val="accent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61" name="Oval 16"/>
              <p:cNvSpPr>
                <a:spLocks noChangeArrowheads="1"/>
              </p:cNvSpPr>
              <p:nvPr/>
            </p:nvSpPr>
            <p:spPr bwMode="auto">
              <a:xfrm>
                <a:off x="2585" y="1757"/>
                <a:ext cx="231" cy="149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91162" name="Oval 17"/>
              <p:cNvSpPr>
                <a:spLocks noChangeArrowheads="1"/>
              </p:cNvSpPr>
              <p:nvPr/>
            </p:nvSpPr>
            <p:spPr bwMode="auto">
              <a:xfrm>
                <a:off x="2019" y="2479"/>
                <a:ext cx="226" cy="146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91163" name="Oval 18"/>
              <p:cNvSpPr>
                <a:spLocks noChangeArrowheads="1"/>
              </p:cNvSpPr>
              <p:nvPr/>
            </p:nvSpPr>
            <p:spPr bwMode="auto">
              <a:xfrm>
                <a:off x="2019" y="2058"/>
                <a:ext cx="226" cy="149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91164" name="Oval 19"/>
              <p:cNvSpPr>
                <a:spLocks noChangeArrowheads="1"/>
              </p:cNvSpPr>
              <p:nvPr/>
            </p:nvSpPr>
            <p:spPr bwMode="auto">
              <a:xfrm>
                <a:off x="2096" y="2239"/>
                <a:ext cx="58" cy="38"/>
              </a:xfrm>
              <a:prstGeom prst="ellipse">
                <a:avLst/>
              </a:prstGeom>
              <a:solidFill>
                <a:srgbClr val="676767"/>
              </a:solidFill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91165" name="Oval 20"/>
              <p:cNvSpPr>
                <a:spLocks noChangeArrowheads="1"/>
              </p:cNvSpPr>
              <p:nvPr/>
            </p:nvSpPr>
            <p:spPr bwMode="auto">
              <a:xfrm>
                <a:off x="2096" y="2335"/>
                <a:ext cx="58" cy="37"/>
              </a:xfrm>
              <a:prstGeom prst="ellipse">
                <a:avLst/>
              </a:prstGeom>
              <a:solidFill>
                <a:srgbClr val="676767"/>
              </a:solidFill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91166" name="Oval 21"/>
              <p:cNvSpPr>
                <a:spLocks noChangeArrowheads="1"/>
              </p:cNvSpPr>
              <p:nvPr/>
            </p:nvSpPr>
            <p:spPr bwMode="auto">
              <a:xfrm>
                <a:off x="2096" y="2407"/>
                <a:ext cx="58" cy="39"/>
              </a:xfrm>
              <a:prstGeom prst="ellipse">
                <a:avLst/>
              </a:prstGeom>
              <a:solidFill>
                <a:srgbClr val="676767"/>
              </a:solidFill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91167" name="Line 22"/>
              <p:cNvSpPr>
                <a:spLocks noChangeShapeType="1"/>
              </p:cNvSpPr>
              <p:nvPr/>
            </p:nvSpPr>
            <p:spPr bwMode="auto">
              <a:xfrm flipH="1">
                <a:off x="1392" y="1008"/>
                <a:ext cx="0" cy="134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68" name="Line 23"/>
              <p:cNvSpPr>
                <a:spLocks noChangeShapeType="1"/>
              </p:cNvSpPr>
              <p:nvPr/>
            </p:nvSpPr>
            <p:spPr bwMode="auto">
              <a:xfrm>
                <a:off x="3456" y="1008"/>
                <a:ext cx="0" cy="1344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69" name="Freeform 24"/>
              <p:cNvSpPr>
                <a:spLocks/>
              </p:cNvSpPr>
              <p:nvPr/>
            </p:nvSpPr>
            <p:spPr bwMode="auto">
              <a:xfrm>
                <a:off x="1564" y="1344"/>
                <a:ext cx="114" cy="71"/>
              </a:xfrm>
              <a:custGeom>
                <a:avLst/>
                <a:gdLst>
                  <a:gd name="T0" fmla="*/ 0 w 128"/>
                  <a:gd name="T1" fmla="*/ 30 h 84"/>
                  <a:gd name="T2" fmla="*/ 101 w 128"/>
                  <a:gd name="T3" fmla="*/ 59 h 84"/>
                  <a:gd name="T4" fmla="*/ 101 w 128"/>
                  <a:gd name="T5" fmla="*/ 0 h 84"/>
                  <a:gd name="T6" fmla="*/ 0 w 128"/>
                  <a:gd name="T7" fmla="*/ 30 h 8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"/>
                  <a:gd name="T13" fmla="*/ 0 h 84"/>
                  <a:gd name="T14" fmla="*/ 128 w 128"/>
                  <a:gd name="T15" fmla="*/ 84 h 8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" h="84">
                    <a:moveTo>
                      <a:pt x="0" y="42"/>
                    </a:moveTo>
                    <a:lnTo>
                      <a:pt x="127" y="83"/>
                    </a:lnTo>
                    <a:lnTo>
                      <a:pt x="127" y="0"/>
                    </a:lnTo>
                    <a:lnTo>
                      <a:pt x="0" y="42"/>
                    </a:lnTo>
                  </a:path>
                </a:pathLst>
              </a:custGeom>
              <a:solidFill>
                <a:srgbClr val="676767"/>
              </a:solidFill>
              <a:ln w="12700" cap="rnd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70" name="Freeform 27"/>
              <p:cNvSpPr>
                <a:spLocks/>
              </p:cNvSpPr>
              <p:nvPr/>
            </p:nvSpPr>
            <p:spPr bwMode="auto">
              <a:xfrm>
                <a:off x="1647" y="1787"/>
                <a:ext cx="135" cy="76"/>
              </a:xfrm>
              <a:custGeom>
                <a:avLst/>
                <a:gdLst>
                  <a:gd name="T0" fmla="*/ 141 w 128"/>
                  <a:gd name="T1" fmla="*/ 34 h 85"/>
                  <a:gd name="T2" fmla="*/ 0 w 128"/>
                  <a:gd name="T3" fmla="*/ 0 h 85"/>
                  <a:gd name="T4" fmla="*/ 0 w 128"/>
                  <a:gd name="T5" fmla="*/ 67 h 85"/>
                  <a:gd name="T6" fmla="*/ 141 w 128"/>
                  <a:gd name="T7" fmla="*/ 34 h 8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"/>
                  <a:gd name="T13" fmla="*/ 0 h 85"/>
                  <a:gd name="T14" fmla="*/ 128 w 128"/>
                  <a:gd name="T15" fmla="*/ 85 h 8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" h="85">
                    <a:moveTo>
                      <a:pt x="127" y="42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27" y="42"/>
                    </a:lnTo>
                  </a:path>
                </a:pathLst>
              </a:custGeom>
              <a:solidFill>
                <a:srgbClr val="676767"/>
              </a:solidFill>
              <a:ln w="12700" cap="rnd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71" name="Freeform 28"/>
              <p:cNvSpPr>
                <a:spLocks/>
              </p:cNvSpPr>
              <p:nvPr/>
            </p:nvSpPr>
            <p:spPr bwMode="auto">
              <a:xfrm>
                <a:off x="3045" y="1348"/>
                <a:ext cx="114" cy="72"/>
              </a:xfrm>
              <a:custGeom>
                <a:avLst/>
                <a:gdLst>
                  <a:gd name="T0" fmla="*/ 0 w 128"/>
                  <a:gd name="T1" fmla="*/ 31 h 84"/>
                  <a:gd name="T2" fmla="*/ 101 w 128"/>
                  <a:gd name="T3" fmla="*/ 61 h 84"/>
                  <a:gd name="T4" fmla="*/ 101 w 128"/>
                  <a:gd name="T5" fmla="*/ 0 h 84"/>
                  <a:gd name="T6" fmla="*/ 0 w 128"/>
                  <a:gd name="T7" fmla="*/ 31 h 8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"/>
                  <a:gd name="T13" fmla="*/ 0 h 84"/>
                  <a:gd name="T14" fmla="*/ 128 w 128"/>
                  <a:gd name="T15" fmla="*/ 84 h 8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" h="84">
                    <a:moveTo>
                      <a:pt x="0" y="42"/>
                    </a:moveTo>
                    <a:lnTo>
                      <a:pt x="127" y="83"/>
                    </a:lnTo>
                    <a:lnTo>
                      <a:pt x="127" y="0"/>
                    </a:lnTo>
                    <a:lnTo>
                      <a:pt x="0" y="42"/>
                    </a:lnTo>
                  </a:path>
                </a:pathLst>
              </a:custGeom>
              <a:solidFill>
                <a:srgbClr val="676767"/>
              </a:solidFill>
              <a:ln w="12700" cap="rnd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72" name="Freeform 29"/>
              <p:cNvSpPr>
                <a:spLocks/>
              </p:cNvSpPr>
              <p:nvPr/>
            </p:nvSpPr>
            <p:spPr bwMode="auto">
              <a:xfrm>
                <a:off x="3118" y="2307"/>
                <a:ext cx="115" cy="74"/>
              </a:xfrm>
              <a:custGeom>
                <a:avLst/>
                <a:gdLst>
                  <a:gd name="T0" fmla="*/ 0 w 128"/>
                  <a:gd name="T1" fmla="*/ 33 h 84"/>
                  <a:gd name="T2" fmla="*/ 102 w 128"/>
                  <a:gd name="T3" fmla="*/ 64 h 84"/>
                  <a:gd name="T4" fmla="*/ 102 w 128"/>
                  <a:gd name="T5" fmla="*/ 0 h 84"/>
                  <a:gd name="T6" fmla="*/ 0 w 128"/>
                  <a:gd name="T7" fmla="*/ 33 h 8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"/>
                  <a:gd name="T13" fmla="*/ 0 h 84"/>
                  <a:gd name="T14" fmla="*/ 128 w 128"/>
                  <a:gd name="T15" fmla="*/ 84 h 8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" h="84">
                    <a:moveTo>
                      <a:pt x="0" y="42"/>
                    </a:moveTo>
                    <a:lnTo>
                      <a:pt x="127" y="83"/>
                    </a:lnTo>
                    <a:lnTo>
                      <a:pt x="127" y="0"/>
                    </a:lnTo>
                    <a:lnTo>
                      <a:pt x="0" y="42"/>
                    </a:lnTo>
                  </a:path>
                </a:pathLst>
              </a:custGeom>
              <a:solidFill>
                <a:srgbClr val="676767"/>
              </a:solidFill>
              <a:ln w="12700" cap="rnd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73" name="Freeform 30"/>
              <p:cNvSpPr>
                <a:spLocks/>
              </p:cNvSpPr>
              <p:nvPr/>
            </p:nvSpPr>
            <p:spPr bwMode="auto">
              <a:xfrm>
                <a:off x="1490" y="2307"/>
                <a:ext cx="115" cy="74"/>
              </a:xfrm>
              <a:custGeom>
                <a:avLst/>
                <a:gdLst>
                  <a:gd name="T0" fmla="*/ 0 w 128"/>
                  <a:gd name="T1" fmla="*/ 33 h 84"/>
                  <a:gd name="T2" fmla="*/ 102 w 128"/>
                  <a:gd name="T3" fmla="*/ 64 h 84"/>
                  <a:gd name="T4" fmla="*/ 102 w 128"/>
                  <a:gd name="T5" fmla="*/ 0 h 84"/>
                  <a:gd name="T6" fmla="*/ 0 w 128"/>
                  <a:gd name="T7" fmla="*/ 33 h 8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"/>
                  <a:gd name="T13" fmla="*/ 0 h 84"/>
                  <a:gd name="T14" fmla="*/ 128 w 128"/>
                  <a:gd name="T15" fmla="*/ 84 h 8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" h="84">
                    <a:moveTo>
                      <a:pt x="0" y="42"/>
                    </a:moveTo>
                    <a:lnTo>
                      <a:pt x="127" y="83"/>
                    </a:lnTo>
                    <a:lnTo>
                      <a:pt x="127" y="0"/>
                    </a:lnTo>
                    <a:lnTo>
                      <a:pt x="0" y="42"/>
                    </a:lnTo>
                  </a:path>
                </a:pathLst>
              </a:custGeom>
              <a:solidFill>
                <a:srgbClr val="676767"/>
              </a:solidFill>
              <a:ln w="12700" cap="rnd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74" name="Line 31"/>
              <p:cNvSpPr>
                <a:spLocks noChangeShapeType="1"/>
              </p:cNvSpPr>
              <p:nvPr/>
            </p:nvSpPr>
            <p:spPr bwMode="auto">
              <a:xfrm>
                <a:off x="1392" y="2344"/>
                <a:ext cx="2053" cy="0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75" name="Rectangle 32"/>
              <p:cNvSpPr>
                <a:spLocks noChangeArrowheads="1"/>
              </p:cNvSpPr>
              <p:nvPr/>
            </p:nvSpPr>
            <p:spPr bwMode="auto">
              <a:xfrm>
                <a:off x="2158" y="1757"/>
                <a:ext cx="254" cy="1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91176" name="Line 33"/>
              <p:cNvSpPr>
                <a:spLocks noChangeShapeType="1"/>
              </p:cNvSpPr>
              <p:nvPr/>
            </p:nvSpPr>
            <p:spPr bwMode="auto">
              <a:xfrm>
                <a:off x="2186" y="1764"/>
                <a:ext cx="0" cy="111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77" name="Line 34"/>
              <p:cNvSpPr>
                <a:spLocks noChangeShapeType="1"/>
              </p:cNvSpPr>
              <p:nvPr/>
            </p:nvSpPr>
            <p:spPr bwMode="auto">
              <a:xfrm>
                <a:off x="2237" y="1764"/>
                <a:ext cx="0" cy="111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78" name="Line 35"/>
              <p:cNvSpPr>
                <a:spLocks noChangeShapeType="1"/>
              </p:cNvSpPr>
              <p:nvPr/>
            </p:nvSpPr>
            <p:spPr bwMode="auto">
              <a:xfrm>
                <a:off x="2287" y="1764"/>
                <a:ext cx="0" cy="111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79" name="Line 36"/>
              <p:cNvSpPr>
                <a:spLocks noChangeShapeType="1"/>
              </p:cNvSpPr>
              <p:nvPr/>
            </p:nvSpPr>
            <p:spPr bwMode="auto">
              <a:xfrm>
                <a:off x="2335" y="1764"/>
                <a:ext cx="0" cy="111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80" name="Line 37"/>
              <p:cNvSpPr>
                <a:spLocks noChangeShapeType="1"/>
              </p:cNvSpPr>
              <p:nvPr/>
            </p:nvSpPr>
            <p:spPr bwMode="auto">
              <a:xfrm>
                <a:off x="2388" y="1764"/>
                <a:ext cx="0" cy="111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81" name="Rectangle 38"/>
              <p:cNvSpPr>
                <a:spLocks noChangeArrowheads="1"/>
              </p:cNvSpPr>
              <p:nvPr/>
            </p:nvSpPr>
            <p:spPr bwMode="auto">
              <a:xfrm>
                <a:off x="2353" y="2075"/>
                <a:ext cx="253" cy="1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91182" name="Line 39"/>
              <p:cNvSpPr>
                <a:spLocks noChangeShapeType="1"/>
              </p:cNvSpPr>
              <p:nvPr/>
            </p:nvSpPr>
            <p:spPr bwMode="auto">
              <a:xfrm>
                <a:off x="2380" y="2082"/>
                <a:ext cx="0" cy="111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83" name="Line 40"/>
              <p:cNvSpPr>
                <a:spLocks noChangeShapeType="1"/>
              </p:cNvSpPr>
              <p:nvPr/>
            </p:nvSpPr>
            <p:spPr bwMode="auto">
              <a:xfrm>
                <a:off x="2433" y="2082"/>
                <a:ext cx="0" cy="111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84" name="Line 41"/>
              <p:cNvSpPr>
                <a:spLocks noChangeShapeType="1"/>
              </p:cNvSpPr>
              <p:nvPr/>
            </p:nvSpPr>
            <p:spPr bwMode="auto">
              <a:xfrm>
                <a:off x="2481" y="2082"/>
                <a:ext cx="0" cy="111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85" name="Line 42"/>
              <p:cNvSpPr>
                <a:spLocks noChangeShapeType="1"/>
              </p:cNvSpPr>
              <p:nvPr/>
            </p:nvSpPr>
            <p:spPr bwMode="auto">
              <a:xfrm>
                <a:off x="2530" y="2082"/>
                <a:ext cx="0" cy="111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86" name="Line 43"/>
              <p:cNvSpPr>
                <a:spLocks noChangeShapeType="1"/>
              </p:cNvSpPr>
              <p:nvPr/>
            </p:nvSpPr>
            <p:spPr bwMode="auto">
              <a:xfrm>
                <a:off x="2582" y="2082"/>
                <a:ext cx="0" cy="111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87" name="Rectangle 44"/>
              <p:cNvSpPr>
                <a:spLocks noChangeArrowheads="1"/>
              </p:cNvSpPr>
              <p:nvPr/>
            </p:nvSpPr>
            <p:spPr bwMode="auto">
              <a:xfrm>
                <a:off x="2314" y="2498"/>
                <a:ext cx="255" cy="1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91188" name="Line 45"/>
              <p:cNvSpPr>
                <a:spLocks noChangeShapeType="1"/>
              </p:cNvSpPr>
              <p:nvPr/>
            </p:nvSpPr>
            <p:spPr bwMode="auto">
              <a:xfrm>
                <a:off x="2343" y="2505"/>
                <a:ext cx="0" cy="111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89" name="Line 46"/>
              <p:cNvSpPr>
                <a:spLocks noChangeShapeType="1"/>
              </p:cNvSpPr>
              <p:nvPr/>
            </p:nvSpPr>
            <p:spPr bwMode="auto">
              <a:xfrm>
                <a:off x="2394" y="2505"/>
                <a:ext cx="0" cy="111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90" name="Line 47"/>
              <p:cNvSpPr>
                <a:spLocks noChangeShapeType="1"/>
              </p:cNvSpPr>
              <p:nvPr/>
            </p:nvSpPr>
            <p:spPr bwMode="auto">
              <a:xfrm>
                <a:off x="2443" y="2505"/>
                <a:ext cx="0" cy="111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91" name="Line 48"/>
              <p:cNvSpPr>
                <a:spLocks noChangeShapeType="1"/>
              </p:cNvSpPr>
              <p:nvPr/>
            </p:nvSpPr>
            <p:spPr bwMode="auto">
              <a:xfrm>
                <a:off x="2492" y="2505"/>
                <a:ext cx="0" cy="111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92" name="Line 49"/>
              <p:cNvSpPr>
                <a:spLocks noChangeShapeType="1"/>
              </p:cNvSpPr>
              <p:nvPr/>
            </p:nvSpPr>
            <p:spPr bwMode="auto">
              <a:xfrm>
                <a:off x="2544" y="2505"/>
                <a:ext cx="0" cy="111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93" name="Freeform 50"/>
              <p:cNvSpPr>
                <a:spLocks/>
              </p:cNvSpPr>
              <p:nvPr/>
            </p:nvSpPr>
            <p:spPr bwMode="auto">
              <a:xfrm>
                <a:off x="3010" y="1787"/>
                <a:ext cx="136" cy="76"/>
              </a:xfrm>
              <a:custGeom>
                <a:avLst/>
                <a:gdLst>
                  <a:gd name="T0" fmla="*/ 143 w 128"/>
                  <a:gd name="T1" fmla="*/ 34 h 85"/>
                  <a:gd name="T2" fmla="*/ 0 w 128"/>
                  <a:gd name="T3" fmla="*/ 0 h 85"/>
                  <a:gd name="T4" fmla="*/ 0 w 128"/>
                  <a:gd name="T5" fmla="*/ 67 h 85"/>
                  <a:gd name="T6" fmla="*/ 143 w 128"/>
                  <a:gd name="T7" fmla="*/ 34 h 8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"/>
                  <a:gd name="T13" fmla="*/ 0 h 85"/>
                  <a:gd name="T14" fmla="*/ 128 w 128"/>
                  <a:gd name="T15" fmla="*/ 85 h 8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" h="85">
                    <a:moveTo>
                      <a:pt x="127" y="42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27" y="42"/>
                    </a:lnTo>
                  </a:path>
                </a:pathLst>
              </a:custGeom>
              <a:solidFill>
                <a:srgbClr val="676767"/>
              </a:solidFill>
              <a:ln w="12700" cap="rnd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94" name="Rectangle 62"/>
              <p:cNvSpPr>
                <a:spLocks noChangeArrowheads="1"/>
              </p:cNvSpPr>
              <p:nvPr/>
            </p:nvSpPr>
            <p:spPr bwMode="auto">
              <a:xfrm>
                <a:off x="2736" y="1954"/>
                <a:ext cx="438" cy="5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endParaRPr lang="en-US" sz="1400">
                  <a:solidFill>
                    <a:srgbClr val="BB0165"/>
                  </a:solidFill>
                </a:endParaRPr>
              </a:p>
            </p:txBody>
          </p:sp>
          <p:sp>
            <p:nvSpPr>
              <p:cNvPr id="91195" name="Line 68"/>
              <p:cNvSpPr>
                <a:spLocks noChangeShapeType="1"/>
              </p:cNvSpPr>
              <p:nvPr/>
            </p:nvSpPr>
            <p:spPr bwMode="auto">
              <a:xfrm>
                <a:off x="1392" y="1008"/>
                <a:ext cx="2064" cy="0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99" name="Straight Arrow Connector 98"/>
            <p:cNvCxnSpPr/>
            <p:nvPr/>
          </p:nvCxnSpPr>
          <p:spPr>
            <a:xfrm>
              <a:off x="3984875" y="2383546"/>
              <a:ext cx="274596" cy="66178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H="1">
              <a:off x="4934054" y="2385133"/>
              <a:ext cx="276183" cy="66178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14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38975" y="6323013"/>
            <a:ext cx="1998663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E6F047B-2E81-47C3-9548-1A460C2EF414}" type="slidenum">
              <a:rPr lang="en-US" sz="1200" b="1" smtClean="0">
                <a:solidFill>
                  <a:srgbClr val="898989"/>
                </a:solidFill>
                <a:latin typeface="Arial" charset="0"/>
                <a:cs typeface="Arial" charset="0"/>
              </a:rPr>
              <a:pPr/>
              <a:t>55</a:t>
            </a:fld>
            <a:endParaRPr lang="en-US" sz="1200" b="1" smtClean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4"/>
          <p:cNvPicPr>
            <a:picLocks noChangeAspect="1" noChangeArrowheads="1"/>
          </p:cNvPicPr>
          <p:nvPr/>
        </p:nvPicPr>
        <p:blipFill>
          <a:blip r:embed="rId3" cstate="print"/>
          <a:srcRect t="9959"/>
          <a:stretch>
            <a:fillRect/>
          </a:stretch>
        </p:blipFill>
        <p:spPr bwMode="auto">
          <a:xfrm>
            <a:off x="0" y="1404938"/>
            <a:ext cx="9172575" cy="464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125" y="261938"/>
            <a:ext cx="77724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vCoreAp1 &amp; vCoreDb1 </a:t>
            </a:r>
            <a:br>
              <a:rPr lang="en-US" dirty="0" smtClean="0"/>
            </a:br>
            <a:r>
              <a:rPr lang="en-US" dirty="0" smtClean="0"/>
              <a:t>Consolidation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69913" y="3895725"/>
            <a:ext cx="6056312" cy="427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888" y="4373563"/>
            <a:ext cx="8110537" cy="8429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flipH="1">
            <a:off x="5564188" y="5154613"/>
            <a:ext cx="1258887" cy="522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</a:rPr>
              <a:t>Click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0" y="2940050"/>
            <a:ext cx="9267825" cy="744538"/>
            <a:chOff x="0" y="2939762"/>
            <a:chExt cx="9267740" cy="745133"/>
          </a:xfrm>
        </p:grpSpPr>
        <p:pic>
          <p:nvPicPr>
            <p:cNvPr id="9216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7117" t="45525" r="28160" b="45200"/>
            <a:stretch>
              <a:fillRect/>
            </a:stretch>
          </p:blipFill>
          <p:spPr bwMode="auto">
            <a:xfrm>
              <a:off x="13647" y="2939762"/>
              <a:ext cx="9254093" cy="745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0" y="2939762"/>
              <a:ext cx="9267740" cy="74513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</a:endParaRPr>
            </a:p>
          </p:txBody>
        </p:sp>
      </p:grpSp>
      <p:sp>
        <p:nvSpPr>
          <p:cNvPr id="9216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92838" y="6261100"/>
            <a:ext cx="28956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EE7F8010-210D-4EC1-9848-132138374109}" type="slidenum">
              <a:rPr lang="en-US" sz="1200" b="1" smtClean="0">
                <a:solidFill>
                  <a:srgbClr val="898989"/>
                </a:solidFill>
                <a:latin typeface="Arial" charset="0"/>
                <a:cs typeface="Arial" charset="0"/>
              </a:rPr>
              <a:pPr/>
              <a:t>56</a:t>
            </a:fld>
            <a:endParaRPr lang="en-US" sz="1200" b="1" smtClean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3"/>
          <p:cNvSpPr>
            <a:spLocks noGrp="1"/>
          </p:cNvSpPr>
          <p:nvPr>
            <p:ph type="title"/>
          </p:nvPr>
        </p:nvSpPr>
        <p:spPr>
          <a:xfrm>
            <a:off x="775141" y="102155"/>
            <a:ext cx="7772400" cy="1143000"/>
          </a:xfrm>
        </p:spPr>
        <p:txBody>
          <a:bodyPr/>
          <a:lstStyle/>
          <a:p>
            <a:r>
              <a:rPr lang="en-US" dirty="0" smtClean="0"/>
              <a:t>Server Consolidation</a:t>
            </a:r>
          </a:p>
        </p:txBody>
      </p:sp>
      <p:pic>
        <p:nvPicPr>
          <p:cNvPr id="9318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053" y="1166135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8378" y="1763035"/>
            <a:ext cx="7010400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6091" y="2461535"/>
            <a:ext cx="6875462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13778" y="3312435"/>
            <a:ext cx="2105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0">
                <a:solidFill>
                  <a:srgbClr val="FF0000"/>
                </a:solidFill>
                <a:latin typeface="Calibri" pitchFamily="34" charset="0"/>
              </a:rPr>
              <a:t>Disks are saturated</a:t>
            </a:r>
          </a:p>
        </p:txBody>
      </p:sp>
      <p:sp>
        <p:nvSpPr>
          <p:cNvPr id="9319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59511EDA-331A-493F-915C-71CA0A3F4E6E}" type="slidenum">
              <a:rPr lang="en-US" sz="1200" b="1" smtClean="0">
                <a:solidFill>
                  <a:srgbClr val="898989"/>
                </a:solidFill>
                <a:latin typeface="Arial" charset="0"/>
                <a:cs typeface="Arial" charset="0"/>
              </a:rPr>
              <a:pPr/>
              <a:t>57</a:t>
            </a:fld>
            <a:endParaRPr lang="en-US" sz="1200" b="1" smtClean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325" y="1092956"/>
            <a:ext cx="6810375" cy="51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4633975" y="3647243"/>
            <a:ext cx="304800" cy="384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94211" name="Title 1"/>
          <p:cNvSpPr>
            <a:spLocks noGrp="1"/>
          </p:cNvSpPr>
          <p:nvPr>
            <p:ph type="title"/>
          </p:nvPr>
        </p:nvSpPr>
        <p:spPr>
          <a:xfrm>
            <a:off x="533400" y="18542"/>
            <a:ext cx="8229600" cy="1143000"/>
          </a:xfrm>
        </p:spPr>
        <p:txBody>
          <a:bodyPr/>
          <a:lstStyle/>
          <a:p>
            <a:r>
              <a:rPr lang="en-US" sz="3600" dirty="0" smtClean="0"/>
              <a:t>Server Consolidation</a:t>
            </a:r>
            <a:br>
              <a:rPr lang="en-US" sz="3600" dirty="0" smtClean="0"/>
            </a:br>
            <a:r>
              <a:rPr lang="en-US" sz="2400" dirty="0" smtClean="0">
                <a:solidFill>
                  <a:srgbClr val="0000FF"/>
                </a:solidFill>
              </a:rPr>
              <a:t>Add more LUNs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5300" y="1745418"/>
            <a:ext cx="678180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2512" y="2355018"/>
            <a:ext cx="6757988" cy="334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585E16-6DFC-499C-B228-418F8F24CF72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630" y="39179"/>
            <a:ext cx="77724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Server Consolidation</a:t>
            </a:r>
            <a:br>
              <a:rPr lang="en-US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Add more Servers</a:t>
            </a:r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6606" y="1179744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4306" y="2065569"/>
            <a:ext cx="6815138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39294" y="2798994"/>
            <a:ext cx="66198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eft Brace 2"/>
          <p:cNvSpPr/>
          <p:nvPr/>
        </p:nvSpPr>
        <p:spPr>
          <a:xfrm>
            <a:off x="902656" y="3251432"/>
            <a:ext cx="141288" cy="638175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</a:endParaRPr>
          </a:p>
        </p:txBody>
      </p:sp>
      <p:sp>
        <p:nvSpPr>
          <p:cNvPr id="9523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51688" y="6400800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6FB081F0-7250-41D6-AB6D-5B0BB6595465}" type="slidenum">
              <a:rPr lang="en-US" sz="1200" b="1" smtClean="0">
                <a:solidFill>
                  <a:srgbClr val="898989"/>
                </a:solidFill>
                <a:latin typeface="Arial" charset="0"/>
                <a:cs typeface="Arial" charset="0"/>
              </a:rPr>
              <a:pPr/>
              <a:t>59</a:t>
            </a:fld>
            <a:endParaRPr lang="en-US" sz="1200" b="1" smtClean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PerfCap Software Offering</a:t>
            </a:r>
            <a:br>
              <a:rPr lang="en-US" dirty="0" smtClean="0"/>
            </a:br>
            <a:r>
              <a:rPr lang="en-US" sz="3200" dirty="0" smtClean="0">
                <a:solidFill>
                  <a:srgbClr val="0000FF"/>
                </a:solidFill>
              </a:rPr>
              <a:t>Capacity Planning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895A7-1FED-46BB-B572-2CF3B3DD74B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8" name="Rectangle 2051"/>
          <p:cNvSpPr txBox="1">
            <a:spLocks noChangeArrowheads="1"/>
          </p:cNvSpPr>
          <p:nvPr/>
        </p:nvSpPr>
        <p:spPr bwMode="auto">
          <a:xfrm>
            <a:off x="749300" y="2070099"/>
            <a:ext cx="7772400" cy="4588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0" u="sng" kern="0" dirty="0" smtClean="0">
                <a:solidFill>
                  <a:schemeClr val="accent2"/>
                </a:solidFill>
              </a:rPr>
              <a:t>Definition:</a:t>
            </a:r>
            <a:r>
              <a:rPr lang="en-US" altLang="en-US" sz="2800" b="0" kern="0" dirty="0" smtClean="0">
                <a:solidFill>
                  <a:schemeClr val="accent2"/>
                </a:solidFill>
              </a:rPr>
              <a:t>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en-US" sz="2400" b="0" kern="0" dirty="0" smtClean="0"/>
              <a:t>A process to determine how much computing resources are required to </a:t>
            </a:r>
            <a:r>
              <a:rPr lang="en-US" altLang="en-US" sz="2400" b="0" i="1" u="sng" kern="0" dirty="0" smtClean="0"/>
              <a:t>meet business growth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400" b="0" i="1" u="sng" kern="0" dirty="0" smtClean="0"/>
              <a:t>Or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en-US" sz="2400" b="0" kern="0" dirty="0" smtClean="0"/>
              <a:t>How much business can grow before some device will run out of capacity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en-US" sz="2400" b="0" kern="0" dirty="0" smtClean="0"/>
              <a:t>To answer “What if” questions like:</a:t>
            </a:r>
          </a:p>
          <a:p>
            <a:pPr lvl="1">
              <a:lnSpc>
                <a:spcPct val="90000"/>
              </a:lnSpc>
            </a:pPr>
            <a:r>
              <a:rPr lang="en-US" altLang="en-US" sz="1600" b="0" kern="0" dirty="0" smtClean="0"/>
              <a:t>Can my current configuration handle three times of current workload – when will my current configuration </a:t>
            </a:r>
            <a:r>
              <a:rPr lang="en-US" altLang="en-US" sz="1600" b="0" i="1" u="sng" kern="0" dirty="0" smtClean="0"/>
              <a:t>saturate</a:t>
            </a:r>
          </a:p>
          <a:p>
            <a:pPr lvl="1">
              <a:lnSpc>
                <a:spcPct val="90000"/>
              </a:lnSpc>
            </a:pPr>
            <a:r>
              <a:rPr lang="en-US" altLang="en-US" sz="1600" b="0" kern="0" dirty="0" smtClean="0"/>
              <a:t>What will be impact of a new application on current system performance</a:t>
            </a:r>
          </a:p>
          <a:p>
            <a:pPr lvl="1">
              <a:lnSpc>
                <a:spcPct val="90000"/>
              </a:lnSpc>
            </a:pPr>
            <a:r>
              <a:rPr lang="en-US" altLang="en-US" sz="1600" b="0" kern="0" dirty="0" smtClean="0"/>
              <a:t>What will be impact of upgrading a current server or adding a new server</a:t>
            </a:r>
          </a:p>
          <a:p>
            <a:pPr lvl="1">
              <a:lnSpc>
                <a:spcPct val="90000"/>
              </a:lnSpc>
            </a:pPr>
            <a:r>
              <a:rPr lang="en-US" altLang="en-US" sz="1600" b="0" kern="0" dirty="0" smtClean="0"/>
              <a:t>Can I reduce the number of servers without violating my “Service Level Agreement” – a.k.a. </a:t>
            </a:r>
            <a:r>
              <a:rPr lang="en-US" altLang="en-US" sz="1600" b="0" i="1" u="sng" kern="0" dirty="0" smtClean="0"/>
              <a:t>Server Consolidation</a:t>
            </a:r>
            <a:endParaRPr lang="en-US" altLang="en-US" sz="1600" b="0" i="1" u="sng" kern="0" dirty="0"/>
          </a:p>
        </p:txBody>
      </p:sp>
    </p:spTree>
    <p:extLst>
      <p:ext uri="{BB962C8B-B14F-4D97-AF65-F5344CB8AC3E}">
        <p14:creationId xmlns:p14="http://schemas.microsoft.com/office/powerpoint/2010/main" val="246251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6382"/>
            <a:ext cx="77724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Server Consolidation</a:t>
            </a:r>
            <a:br>
              <a:rPr lang="en-US" dirty="0" smtClean="0"/>
            </a:br>
            <a:r>
              <a:rPr lang="en-US" sz="2700" dirty="0" smtClean="0">
                <a:solidFill>
                  <a:srgbClr val="0000FF"/>
                </a:solidFill>
              </a:rPr>
              <a:t>Add more LUNs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280" y="1169881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4370280" y="4294081"/>
            <a:ext cx="457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8480" y="2046181"/>
            <a:ext cx="66198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73193" y="2739919"/>
            <a:ext cx="6281737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0250" y="6329363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1C09C063-2C20-4D0B-B93E-0947C9C60126}" type="slidenum">
              <a:rPr lang="en-US" sz="1200" b="1" smtClean="0">
                <a:solidFill>
                  <a:srgbClr val="898989"/>
                </a:solidFill>
                <a:latin typeface="Arial" charset="0"/>
                <a:cs typeface="Arial" charset="0"/>
              </a:rPr>
              <a:pPr/>
              <a:t>60</a:t>
            </a:fld>
            <a:endParaRPr lang="en-US" sz="1200" b="1" smtClean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/>
          </p:cNvSpPr>
          <p:nvPr>
            <p:ph type="title"/>
          </p:nvPr>
        </p:nvSpPr>
        <p:spPr>
          <a:xfrm>
            <a:off x="936625" y="152400"/>
            <a:ext cx="7772400" cy="1143000"/>
          </a:xfrm>
        </p:spPr>
        <p:txBody>
          <a:bodyPr/>
          <a:lstStyle/>
          <a:p>
            <a:r>
              <a:rPr lang="en-US" smtClean="0"/>
              <a:t>Consolidated Virtual Machine</a:t>
            </a:r>
          </a:p>
        </p:txBody>
      </p:sp>
      <p:sp>
        <p:nvSpPr>
          <p:cNvPr id="97282" name="TextBox 3"/>
          <p:cNvSpPr txBox="1">
            <a:spLocks noChangeArrowheads="1"/>
          </p:cNvSpPr>
          <p:nvPr/>
        </p:nvSpPr>
        <p:spPr bwMode="auto">
          <a:xfrm>
            <a:off x="573088" y="2024063"/>
            <a:ext cx="2693987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b="0">
                <a:solidFill>
                  <a:srgbClr val="000000"/>
                </a:solidFill>
                <a:latin typeface="Calibri" pitchFamily="34" charset="0"/>
              </a:rPr>
              <a:t>Build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0">
                <a:solidFill>
                  <a:srgbClr val="000000"/>
                </a:solidFill>
                <a:latin typeface="Calibri" pitchFamily="34" charset="0"/>
              </a:rPr>
              <a:t>Maddy-Dev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0">
                <a:solidFill>
                  <a:srgbClr val="000000"/>
                </a:solidFill>
                <a:latin typeface="Calibri" pitchFamily="34" charset="0"/>
              </a:rPr>
              <a:t>Paul-Dev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0">
                <a:solidFill>
                  <a:srgbClr val="000000"/>
                </a:solidFill>
                <a:latin typeface="Calibri" pitchFamily="34" charset="0"/>
              </a:rPr>
              <a:t>Pawztesttm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0">
                <a:solidFill>
                  <a:srgbClr val="000000"/>
                </a:solidFill>
                <a:latin typeface="Calibri" pitchFamily="34" charset="0"/>
              </a:rPr>
              <a:t>Pawzv10testesx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0">
                <a:solidFill>
                  <a:srgbClr val="000000"/>
                </a:solidFill>
                <a:latin typeface="Calibri" pitchFamily="34" charset="0"/>
              </a:rPr>
              <a:t>Pnut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0">
                <a:solidFill>
                  <a:srgbClr val="000000"/>
                </a:solidFill>
                <a:latin typeface="Calibri" pitchFamily="34" charset="0"/>
              </a:rPr>
              <a:t>Sirius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0">
                <a:solidFill>
                  <a:srgbClr val="000000"/>
                </a:solidFill>
                <a:latin typeface="Calibri" pitchFamily="34" charset="0"/>
              </a:rPr>
              <a:t>Sun64g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0">
                <a:solidFill>
                  <a:srgbClr val="000000"/>
                </a:solidFill>
                <a:latin typeface="Calibri" pitchFamily="34" charset="0"/>
              </a:rPr>
              <a:t>vCoreAp1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0">
                <a:solidFill>
                  <a:srgbClr val="000000"/>
                </a:solidFill>
                <a:latin typeface="Calibri" pitchFamily="34" charset="0"/>
              </a:rPr>
              <a:t>vCoreDb1</a:t>
            </a:r>
          </a:p>
        </p:txBody>
      </p:sp>
      <p:sp>
        <p:nvSpPr>
          <p:cNvPr id="5" name="Trapezoid 4"/>
          <p:cNvSpPr/>
          <p:nvPr/>
        </p:nvSpPr>
        <p:spPr>
          <a:xfrm rot="5400000">
            <a:off x="2055019" y="2536031"/>
            <a:ext cx="3165475" cy="1839913"/>
          </a:xfrm>
          <a:prstGeom prst="trapezoid">
            <a:avLst>
              <a:gd name="adj" fmla="val 73232"/>
            </a:avLst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620963" y="1873250"/>
            <a:ext cx="150812" cy="31654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130800" y="4505325"/>
            <a:ext cx="3686175" cy="77152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0" dirty="0" err="1" smtClean="0">
                <a:solidFill>
                  <a:prstClr val="black"/>
                </a:solidFill>
              </a:rPr>
              <a:t>ConsolidatedSrv</a:t>
            </a:r>
            <a:r>
              <a:rPr lang="en-US" sz="2400" b="0" dirty="0">
                <a:solidFill>
                  <a:prstClr val="black"/>
                </a:solidFill>
              </a:rPr>
              <a:t/>
            </a:r>
            <a:br>
              <a:rPr lang="en-US" sz="2400" b="0" dirty="0">
                <a:solidFill>
                  <a:prstClr val="black"/>
                </a:solidFill>
              </a:rPr>
            </a:br>
            <a:r>
              <a:rPr lang="fr-FR" sz="1800" b="0" dirty="0" smtClean="0">
                <a:solidFill>
                  <a:prstClr val="black"/>
                </a:solidFill>
              </a:rPr>
              <a:t>ProLiant DL360p Gen8 </a:t>
            </a:r>
            <a:br>
              <a:rPr lang="fr-FR" sz="1800" b="0" dirty="0" smtClean="0">
                <a:solidFill>
                  <a:prstClr val="black"/>
                </a:solidFill>
              </a:rPr>
            </a:br>
            <a:r>
              <a:rPr lang="fr-FR" sz="1800" b="0" dirty="0" smtClean="0">
                <a:solidFill>
                  <a:prstClr val="black"/>
                </a:solidFill>
              </a:rPr>
              <a:t>(3.30 GHz, Intel Xeon); 48GB</a:t>
            </a:r>
            <a:endParaRPr lang="en-US" sz="1800" b="0" dirty="0">
              <a:solidFill>
                <a:prstClr val="black"/>
              </a:solidFill>
            </a:endParaRPr>
          </a:p>
        </p:txBody>
      </p:sp>
      <p:sp>
        <p:nvSpPr>
          <p:cNvPr id="7" name="Can 6"/>
          <p:cNvSpPr/>
          <p:nvPr/>
        </p:nvSpPr>
        <p:spPr>
          <a:xfrm rot="16200000" flipH="1">
            <a:off x="4879181" y="2785270"/>
            <a:ext cx="504825" cy="1338262"/>
          </a:xfrm>
          <a:prstGeom prst="can">
            <a:avLst>
              <a:gd name="adj" fmla="val 25000"/>
            </a:avLst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pic>
        <p:nvPicPr>
          <p:cNvPr id="97287" name="Picture 2" descr="http://img.ps2netdrivers.net/img/02/hp.proliant.dl380.g5.data.protection.storage.server/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3275" y="2319338"/>
            <a:ext cx="2406650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135688" y="6343650"/>
            <a:ext cx="28956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69CB95B-F6F5-4BC4-8A61-BD1A7C521F72}" type="slidenum">
              <a:rPr lang="en-US" sz="1200" b="1" smtClean="0">
                <a:solidFill>
                  <a:srgbClr val="898989"/>
                </a:solidFill>
                <a:latin typeface="Arial" charset="0"/>
                <a:cs typeface="Arial" charset="0"/>
              </a:rPr>
              <a:pPr/>
              <a:t>61</a:t>
            </a:fld>
            <a:endParaRPr lang="en-US" sz="1200" b="1" smtClean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/>
          <p:cNvSpPr>
            <a:spLocks noGrp="1"/>
          </p:cNvSpPr>
          <p:nvPr>
            <p:ph type="title"/>
          </p:nvPr>
        </p:nvSpPr>
        <p:spPr>
          <a:xfrm>
            <a:off x="722313" y="17463"/>
            <a:ext cx="7772400" cy="1143000"/>
          </a:xfrm>
        </p:spPr>
        <p:txBody>
          <a:bodyPr/>
          <a:lstStyle/>
          <a:p>
            <a:r>
              <a:rPr lang="en-US" sz="4000" smtClean="0"/>
              <a:t>Balancing Guests between Clusters</a:t>
            </a:r>
          </a:p>
        </p:txBody>
      </p:sp>
      <p:pic>
        <p:nvPicPr>
          <p:cNvPr id="98306" name="Picture 131" descr="gs160_black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13050" y="3103563"/>
            <a:ext cx="102870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7" name="Picture 136" descr=" The Sun Fire 15K server redefines total cost of ownership.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4407" t="996" r="59830" b="9962"/>
          <a:stretch>
            <a:fillRect/>
          </a:stretch>
        </p:blipFill>
        <p:spPr bwMode="auto">
          <a:xfrm>
            <a:off x="1539875" y="1757363"/>
            <a:ext cx="433388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8" name="Picture 133" descr="pedge_250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42" r="26590"/>
          <a:stretch>
            <a:fillRect/>
          </a:stretch>
        </p:blipFill>
        <p:spPr bwMode="auto">
          <a:xfrm>
            <a:off x="2392363" y="1738313"/>
            <a:ext cx="452437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Picture 134" descr="tc servers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255" t="4022" r="27940" b="16667"/>
          <a:stretch>
            <a:fillRect/>
          </a:stretch>
        </p:blipFill>
        <p:spPr bwMode="auto">
          <a:xfrm>
            <a:off x="688975" y="1765300"/>
            <a:ext cx="458788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0" name="Picture 134" descr="tc servers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255" t="4022" r="27940" b="16667"/>
          <a:stretch>
            <a:fillRect/>
          </a:stretch>
        </p:blipFill>
        <p:spPr bwMode="auto">
          <a:xfrm>
            <a:off x="768350" y="1849438"/>
            <a:ext cx="458788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1" name="Picture 134" descr="tc servers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255" t="4022" r="27940" b="16667"/>
          <a:stretch>
            <a:fillRect/>
          </a:stretch>
        </p:blipFill>
        <p:spPr bwMode="auto">
          <a:xfrm>
            <a:off x="857250" y="1933575"/>
            <a:ext cx="458788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2" name="Picture 136" descr=" The Sun Fire 15K server redefines total cost of ownership.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4407" t="996" r="59830" b="9962"/>
          <a:stretch>
            <a:fillRect/>
          </a:stretch>
        </p:blipFill>
        <p:spPr bwMode="auto">
          <a:xfrm>
            <a:off x="1612900" y="1830388"/>
            <a:ext cx="433388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3" name="Picture 136" descr=" The Sun Fire 15K server redefines total cost of ownership.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4407" t="996" r="59830" b="9962"/>
          <a:stretch>
            <a:fillRect/>
          </a:stretch>
        </p:blipFill>
        <p:spPr bwMode="auto">
          <a:xfrm>
            <a:off x="1717675" y="1931988"/>
            <a:ext cx="4318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4" name="Picture 133" descr="pedge_250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42" r="26590"/>
          <a:stretch>
            <a:fillRect/>
          </a:stretch>
        </p:blipFill>
        <p:spPr bwMode="auto">
          <a:xfrm>
            <a:off x="2476500" y="1817688"/>
            <a:ext cx="454025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5" name="Picture 133" descr="pedge_250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42" r="26590"/>
          <a:stretch>
            <a:fillRect/>
          </a:stretch>
        </p:blipFill>
        <p:spPr bwMode="auto">
          <a:xfrm>
            <a:off x="2560638" y="1885950"/>
            <a:ext cx="454025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Cloud Callout 34"/>
          <p:cNvSpPr/>
          <p:nvPr/>
        </p:nvSpPr>
        <p:spPr>
          <a:xfrm rot="16200000" flipV="1">
            <a:off x="933450" y="479425"/>
            <a:ext cx="1568450" cy="3435350"/>
          </a:xfrm>
          <a:prstGeom prst="cloudCallout">
            <a:avLst>
              <a:gd name="adj1" fmla="val -78013"/>
              <a:gd name="adj2" fmla="val -29678"/>
            </a:avLst>
          </a:prstGeom>
          <a:solidFill>
            <a:srgbClr val="C6D9F1">
              <a:alpha val="58824"/>
            </a:srgb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pic>
        <p:nvPicPr>
          <p:cNvPr id="98317" name="Picture 131" descr="gs160_black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79975" y="2584450"/>
            <a:ext cx="102870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8" name="Picture 136" descr=" The Sun Fire 15K server redefines total cost of ownership.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4407" t="996" r="59830" b="9962"/>
          <a:stretch>
            <a:fillRect/>
          </a:stretch>
        </p:blipFill>
        <p:spPr bwMode="auto">
          <a:xfrm>
            <a:off x="6867525" y="1547813"/>
            <a:ext cx="4318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9" name="Picture 133" descr="pedge_250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42" r="26590"/>
          <a:stretch>
            <a:fillRect/>
          </a:stretch>
        </p:blipFill>
        <p:spPr bwMode="auto">
          <a:xfrm>
            <a:off x="7718425" y="1530350"/>
            <a:ext cx="454025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20" name="Picture 134" descr="tc servers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255" t="4022" r="27940" b="16667"/>
          <a:stretch>
            <a:fillRect/>
          </a:stretch>
        </p:blipFill>
        <p:spPr bwMode="auto">
          <a:xfrm>
            <a:off x="6016625" y="1555750"/>
            <a:ext cx="458788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21" name="Picture 134" descr="tc servers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255" t="4022" r="27940" b="16667"/>
          <a:stretch>
            <a:fillRect/>
          </a:stretch>
        </p:blipFill>
        <p:spPr bwMode="auto">
          <a:xfrm>
            <a:off x="6094413" y="1641475"/>
            <a:ext cx="458787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22" name="Picture 134" descr="tc servers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255" t="4022" r="27940" b="16667"/>
          <a:stretch>
            <a:fillRect/>
          </a:stretch>
        </p:blipFill>
        <p:spPr bwMode="auto">
          <a:xfrm>
            <a:off x="6184900" y="1724025"/>
            <a:ext cx="458788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23" name="Picture 136" descr=" The Sun Fire 15K server redefines total cost of ownership.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4407" t="996" r="59830" b="9962"/>
          <a:stretch>
            <a:fillRect/>
          </a:stretch>
        </p:blipFill>
        <p:spPr bwMode="auto">
          <a:xfrm>
            <a:off x="6940550" y="1620838"/>
            <a:ext cx="433388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24" name="Picture 136" descr=" The Sun Fire 15K server redefines total cost of ownership.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4407" t="996" r="59830" b="9962"/>
          <a:stretch>
            <a:fillRect/>
          </a:stretch>
        </p:blipFill>
        <p:spPr bwMode="auto">
          <a:xfrm>
            <a:off x="7043738" y="1722438"/>
            <a:ext cx="433387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25" name="Picture 133" descr="pedge_250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42" r="26590"/>
          <a:stretch>
            <a:fillRect/>
          </a:stretch>
        </p:blipFill>
        <p:spPr bwMode="auto">
          <a:xfrm>
            <a:off x="7804150" y="1609725"/>
            <a:ext cx="452438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26" name="Picture 133" descr="pedge_250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42" r="26590"/>
          <a:stretch>
            <a:fillRect/>
          </a:stretch>
        </p:blipFill>
        <p:spPr bwMode="auto">
          <a:xfrm>
            <a:off x="7888288" y="1676400"/>
            <a:ext cx="454025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Cloud Callout 45"/>
          <p:cNvSpPr/>
          <p:nvPr/>
        </p:nvSpPr>
        <p:spPr>
          <a:xfrm rot="16200000" flipV="1">
            <a:off x="6326981" y="213519"/>
            <a:ext cx="1570038" cy="3435350"/>
          </a:xfrm>
          <a:prstGeom prst="cloudCallout">
            <a:avLst>
              <a:gd name="adj1" fmla="val -76274"/>
              <a:gd name="adj2" fmla="val 32299"/>
            </a:avLst>
          </a:prstGeom>
          <a:solidFill>
            <a:srgbClr val="C6D9F1">
              <a:alpha val="58824"/>
            </a:srgb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pic>
        <p:nvPicPr>
          <p:cNvPr id="98328" name="Picture 131" descr="gs160_black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57675" y="4275138"/>
            <a:ext cx="1027113" cy="120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29" name="Picture 136" descr=" The Sun Fire 15K server redefines total cost of ownership.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4407" t="996" r="59830" b="9962"/>
          <a:stretch>
            <a:fillRect/>
          </a:stretch>
        </p:blipFill>
        <p:spPr bwMode="auto">
          <a:xfrm>
            <a:off x="7083425" y="5121275"/>
            <a:ext cx="433388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30" name="Picture 133" descr="pedge_250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42" r="26590"/>
          <a:stretch>
            <a:fillRect/>
          </a:stretch>
        </p:blipFill>
        <p:spPr bwMode="auto">
          <a:xfrm>
            <a:off x="7935913" y="5103813"/>
            <a:ext cx="452437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31" name="Picture 134" descr="tc servers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255" t="4022" r="27940" b="16667"/>
          <a:stretch>
            <a:fillRect/>
          </a:stretch>
        </p:blipFill>
        <p:spPr bwMode="auto">
          <a:xfrm>
            <a:off x="6232525" y="5129213"/>
            <a:ext cx="458788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32" name="Picture 134" descr="tc servers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255" t="4022" r="27940" b="16667"/>
          <a:stretch>
            <a:fillRect/>
          </a:stretch>
        </p:blipFill>
        <p:spPr bwMode="auto">
          <a:xfrm>
            <a:off x="6311900" y="5214938"/>
            <a:ext cx="458788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33" name="Picture 134" descr="tc servers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255" t="4022" r="27940" b="16667"/>
          <a:stretch>
            <a:fillRect/>
          </a:stretch>
        </p:blipFill>
        <p:spPr bwMode="auto">
          <a:xfrm>
            <a:off x="6400800" y="5299075"/>
            <a:ext cx="458788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34" name="Picture 136" descr=" The Sun Fire 15K server redefines total cost of ownership.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4407" t="996" r="59830" b="9962"/>
          <a:stretch>
            <a:fillRect/>
          </a:stretch>
        </p:blipFill>
        <p:spPr bwMode="auto">
          <a:xfrm>
            <a:off x="7156450" y="5195888"/>
            <a:ext cx="433388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35" name="Picture 136" descr=" The Sun Fire 15K server redefines total cost of ownership.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4407" t="996" r="59830" b="9962"/>
          <a:stretch>
            <a:fillRect/>
          </a:stretch>
        </p:blipFill>
        <p:spPr bwMode="auto">
          <a:xfrm>
            <a:off x="7261225" y="5295900"/>
            <a:ext cx="4318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36" name="Picture 133" descr="pedge_250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42" r="26590"/>
          <a:stretch>
            <a:fillRect/>
          </a:stretch>
        </p:blipFill>
        <p:spPr bwMode="auto">
          <a:xfrm>
            <a:off x="8020050" y="5183188"/>
            <a:ext cx="454025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37" name="Picture 133" descr="pedge_250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42" r="26590"/>
          <a:stretch>
            <a:fillRect/>
          </a:stretch>
        </p:blipFill>
        <p:spPr bwMode="auto">
          <a:xfrm>
            <a:off x="8104188" y="5251450"/>
            <a:ext cx="454025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Cloud Callout 56"/>
          <p:cNvSpPr/>
          <p:nvPr/>
        </p:nvSpPr>
        <p:spPr>
          <a:xfrm rot="16200000" flipV="1">
            <a:off x="6476206" y="3844132"/>
            <a:ext cx="1570037" cy="3435350"/>
          </a:xfrm>
          <a:prstGeom prst="cloudCallout">
            <a:avLst>
              <a:gd name="adj1" fmla="val 59402"/>
              <a:gd name="adj2" fmla="val 57328"/>
            </a:avLst>
          </a:prstGeom>
          <a:solidFill>
            <a:srgbClr val="C6D9F1">
              <a:alpha val="58824"/>
            </a:srgb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58" name="Curved Down Arrow 57"/>
          <p:cNvSpPr/>
          <p:nvPr/>
        </p:nvSpPr>
        <p:spPr>
          <a:xfrm>
            <a:off x="3171825" y="1160463"/>
            <a:ext cx="2722563" cy="70167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</a:endParaRPr>
          </a:p>
        </p:txBody>
      </p:sp>
      <p:sp>
        <p:nvSpPr>
          <p:cNvPr id="59" name="Curved Left Arrow 58"/>
          <p:cNvSpPr/>
          <p:nvPr/>
        </p:nvSpPr>
        <p:spPr>
          <a:xfrm>
            <a:off x="7516813" y="2584450"/>
            <a:ext cx="814387" cy="251936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</a:endParaRPr>
          </a:p>
        </p:txBody>
      </p:sp>
      <p:sp>
        <p:nvSpPr>
          <p:cNvPr id="60" name="Curved Right Arrow 59"/>
          <p:cNvSpPr/>
          <p:nvPr/>
        </p:nvSpPr>
        <p:spPr>
          <a:xfrm rot="18250313">
            <a:off x="2420144" y="2567782"/>
            <a:ext cx="1812925" cy="5011737"/>
          </a:xfrm>
          <a:prstGeom prst="curvedRightArrow">
            <a:avLst>
              <a:gd name="adj1" fmla="val 9381"/>
              <a:gd name="adj2" fmla="val 3217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</a:endParaRPr>
          </a:p>
        </p:txBody>
      </p:sp>
      <p:sp>
        <p:nvSpPr>
          <p:cNvPr id="983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67425" y="6346825"/>
            <a:ext cx="28956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EB01571D-86E3-4968-AAFE-4E3FE5014097}" type="slidenum">
              <a:rPr lang="en-US" sz="1200" b="1" smtClean="0">
                <a:solidFill>
                  <a:srgbClr val="898989"/>
                </a:solidFill>
                <a:latin typeface="Arial" charset="0"/>
                <a:cs typeface="Arial" charset="0"/>
              </a:rPr>
              <a:pPr/>
              <a:t>62</a:t>
            </a:fld>
            <a:endParaRPr lang="en-US" sz="1200" b="1" smtClean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3533" y="984143"/>
            <a:ext cx="6929438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0" name="Title 1"/>
          <p:cNvSpPr>
            <a:spLocks noGrp="1"/>
          </p:cNvSpPr>
          <p:nvPr>
            <p:ph type="title"/>
          </p:nvPr>
        </p:nvSpPr>
        <p:spPr>
          <a:xfrm>
            <a:off x="754063" y="13274"/>
            <a:ext cx="7772400" cy="1143000"/>
          </a:xfrm>
        </p:spPr>
        <p:txBody>
          <a:bodyPr/>
          <a:lstStyle/>
          <a:p>
            <a:r>
              <a:rPr lang="en-US" dirty="0" smtClean="0"/>
              <a:t>VMware Load Balancing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406808" y="1708043"/>
            <a:ext cx="3586163" cy="3749675"/>
            <a:chOff x="4263390" y="2590799"/>
            <a:chExt cx="3585210" cy="3749260"/>
          </a:xfrm>
        </p:grpSpPr>
        <p:pic>
          <p:nvPicPr>
            <p:cNvPr id="9933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50000" t="21397" r="2083" b="7030"/>
            <a:stretch>
              <a:fillRect/>
            </a:stretch>
          </p:blipFill>
          <p:spPr bwMode="auto">
            <a:xfrm>
              <a:off x="4381500" y="2590799"/>
              <a:ext cx="3467100" cy="3749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val 4"/>
            <p:cNvSpPr/>
            <p:nvPr/>
          </p:nvSpPr>
          <p:spPr>
            <a:xfrm>
              <a:off x="6936030" y="2968582"/>
              <a:ext cx="561826" cy="45714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4263390" y="5921005"/>
              <a:ext cx="2217149" cy="41905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</a:endParaRPr>
            </a:p>
          </p:txBody>
        </p:sp>
      </p:grpSp>
      <p:sp>
        <p:nvSpPr>
          <p:cNvPr id="9933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AD532182-D4BB-4464-AA9A-C27297CE7CD2}" type="slidenum">
              <a:rPr lang="en-US" sz="1200" b="1" smtClean="0">
                <a:solidFill>
                  <a:srgbClr val="898989"/>
                </a:solidFill>
                <a:latin typeface="Arial" charset="0"/>
                <a:cs typeface="Arial" charset="0"/>
              </a:rPr>
              <a:pPr/>
              <a:t>63</a:t>
            </a:fld>
            <a:endParaRPr lang="en-US" sz="1200" b="1" smtClean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38" y="16091"/>
            <a:ext cx="7772400" cy="985884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VMware </a:t>
            </a:r>
            <a:r>
              <a:rPr lang="en-US" dirty="0" smtClean="0"/>
              <a:t>Load Balancing</a:t>
            </a:r>
            <a:br>
              <a:rPr lang="en-US" dirty="0" smtClean="0"/>
            </a:br>
            <a:r>
              <a:rPr lang="en-US" sz="2700" dirty="0" smtClean="0">
                <a:solidFill>
                  <a:srgbClr val="0000FF"/>
                </a:solidFill>
              </a:rPr>
              <a:t>Add more LUNs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3636" y="1001975"/>
            <a:ext cx="7245350" cy="524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011086" y="2227525"/>
            <a:ext cx="6416675" cy="3049588"/>
            <a:chOff x="2293620" y="3360335"/>
            <a:chExt cx="6416040" cy="3049989"/>
          </a:xfrm>
        </p:grpSpPr>
        <p:pic>
          <p:nvPicPr>
            <p:cNvPr id="10035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93620" y="3360335"/>
              <a:ext cx="6416040" cy="3049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Oval 2"/>
            <p:cNvSpPr/>
            <p:nvPr/>
          </p:nvSpPr>
          <p:spPr>
            <a:xfrm>
              <a:off x="7235018" y="5554548"/>
              <a:ext cx="296834" cy="3318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</a:endParaRPr>
            </a:p>
          </p:txBody>
        </p:sp>
        <p:sp>
          <p:nvSpPr>
            <p:cNvPr id="100359" name="TextBox 3"/>
            <p:cNvSpPr txBox="1">
              <a:spLocks noChangeArrowheads="1"/>
            </p:cNvSpPr>
            <p:nvPr/>
          </p:nvSpPr>
          <p:spPr bwMode="auto">
            <a:xfrm>
              <a:off x="7680960" y="5720715"/>
              <a:ext cx="388620" cy="30777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0">
                  <a:solidFill>
                    <a:srgbClr val="FF0000"/>
                  </a:solidFill>
                  <a:latin typeface="Calibri" pitchFamily="34" charset="0"/>
                </a:rPr>
                <a:t>15</a:t>
              </a:r>
            </a:p>
          </p:txBody>
        </p:sp>
      </p:grpSp>
      <p:sp>
        <p:nvSpPr>
          <p:cNvPr id="10035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1063" y="6400800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7A9A7476-5D59-46B9-A31E-FE13993ED5CE}" type="slidenum">
              <a:rPr lang="en-US" sz="1200" b="1" smtClean="0">
                <a:solidFill>
                  <a:srgbClr val="898989"/>
                </a:solidFill>
                <a:latin typeface="Arial" charset="0"/>
                <a:cs typeface="Arial" charset="0"/>
              </a:rPr>
              <a:pPr/>
              <a:t>64</a:t>
            </a:fld>
            <a:endParaRPr lang="en-US" sz="1200" b="1" smtClean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425" y="0"/>
            <a:ext cx="7772400" cy="92515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VMware </a:t>
            </a:r>
            <a:r>
              <a:rPr lang="en-US" dirty="0" smtClean="0"/>
              <a:t>Load Balancing</a:t>
            </a:r>
            <a:br>
              <a:rPr lang="en-US" dirty="0" smtClean="0"/>
            </a:br>
            <a:r>
              <a:rPr lang="en-US" sz="2700" dirty="0" smtClean="0">
                <a:solidFill>
                  <a:srgbClr val="0000FF"/>
                </a:solidFill>
              </a:rPr>
              <a:t>Balance Host Load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8839" y="1139363"/>
            <a:ext cx="6670675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 l="50000" t="14073"/>
          <a:stretch>
            <a:fillRect/>
          </a:stretch>
        </p:blipFill>
        <p:spPr bwMode="auto">
          <a:xfrm>
            <a:off x="4474177" y="1844213"/>
            <a:ext cx="3335337" cy="429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6837964" y="2255376"/>
            <a:ext cx="595313" cy="3190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474177" y="4930313"/>
            <a:ext cx="1963737" cy="33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0138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7E508D85-AB60-4075-8A24-F472DDD9883F}" type="slidenum">
              <a:rPr lang="en-US" sz="1200" b="1" smtClean="0">
                <a:solidFill>
                  <a:srgbClr val="898989"/>
                </a:solidFill>
                <a:latin typeface="Arial" charset="0"/>
                <a:cs typeface="Arial" charset="0"/>
              </a:rPr>
              <a:pPr/>
              <a:t>65</a:t>
            </a:fld>
            <a:endParaRPr lang="en-US" sz="1200" b="1" smtClean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975" y="0"/>
            <a:ext cx="7772400" cy="957431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VMware Load Balancing</a:t>
            </a:r>
            <a:br>
              <a:rPr lang="en-US" dirty="0"/>
            </a:br>
            <a:r>
              <a:rPr lang="en-US" sz="2700" dirty="0">
                <a:solidFill>
                  <a:srgbClr val="0000FF"/>
                </a:solidFill>
              </a:rPr>
              <a:t>Balance Host Load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10240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43763" y="6400800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5950CB33-D25D-4D51-9B0D-87D248FF6932}" type="slidenum">
              <a:rPr lang="en-US" sz="1200" b="1" smtClean="0">
                <a:solidFill>
                  <a:srgbClr val="898989"/>
                </a:solidFill>
                <a:latin typeface="Arial" charset="0"/>
                <a:cs typeface="Arial" charset="0"/>
              </a:rPr>
              <a:pPr/>
              <a:t>66</a:t>
            </a:fld>
            <a:endParaRPr lang="en-US" sz="1200" b="1" smtClean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  <p:pic>
        <p:nvPicPr>
          <p:cNvPr id="1024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298" y="1019607"/>
            <a:ext cx="6943725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410" y="0"/>
            <a:ext cx="7772400" cy="89288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VMware </a:t>
            </a:r>
            <a:r>
              <a:rPr lang="en-US" dirty="0" smtClean="0"/>
              <a:t>Load Balancing</a:t>
            </a:r>
            <a:br>
              <a:rPr lang="en-US" dirty="0" smtClean="0"/>
            </a:br>
            <a:r>
              <a:rPr lang="en-US" sz="2700" dirty="0" smtClean="0">
                <a:solidFill>
                  <a:srgbClr val="0000FF"/>
                </a:solidFill>
              </a:rPr>
              <a:t>Move VMs/Guests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4056" y="1147117"/>
            <a:ext cx="6497638" cy="487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rc 2"/>
          <p:cNvSpPr/>
          <p:nvPr/>
        </p:nvSpPr>
        <p:spPr>
          <a:xfrm flipH="1">
            <a:off x="3097619" y="2960042"/>
            <a:ext cx="307975" cy="869950"/>
          </a:xfrm>
          <a:prstGeom prst="arc">
            <a:avLst>
              <a:gd name="adj1" fmla="val 16200000"/>
              <a:gd name="adj2" fmla="val 5366298"/>
            </a:avLst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6989109-40B8-4F2F-BB77-2E7FA30E5512}" type="slidenum">
              <a:rPr lang="en-US" sz="1200" b="1" smtClean="0">
                <a:solidFill>
                  <a:srgbClr val="898989"/>
                </a:solidFill>
                <a:latin typeface="Arial" charset="0"/>
                <a:cs typeface="Arial" charset="0"/>
              </a:rPr>
              <a:pPr/>
              <a:t>67</a:t>
            </a:fld>
            <a:endParaRPr lang="en-US" sz="1200" b="1" smtClean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46038"/>
            <a:ext cx="7772400" cy="88987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VMware </a:t>
            </a:r>
            <a:r>
              <a:rPr lang="en-US" dirty="0" smtClean="0"/>
              <a:t>Load Balancing</a:t>
            </a:r>
            <a:br>
              <a:rPr lang="en-US" dirty="0" smtClean="0"/>
            </a:br>
            <a:r>
              <a:rPr lang="en-US" sz="2700" dirty="0" smtClean="0">
                <a:solidFill>
                  <a:srgbClr val="0000FF"/>
                </a:solidFill>
              </a:rPr>
              <a:t>Move VMs/Guests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2035" y="1087855"/>
            <a:ext cx="6865938" cy="51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 l="50000" t="13318"/>
          <a:stretch>
            <a:fillRect/>
          </a:stretch>
        </p:blipFill>
        <p:spPr bwMode="auto">
          <a:xfrm>
            <a:off x="4485798" y="1773655"/>
            <a:ext cx="34321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2877660" y="3685005"/>
            <a:ext cx="709613" cy="1809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284185" y="1773655"/>
            <a:ext cx="3633788" cy="4464050"/>
            <a:chOff x="4274820" y="2171700"/>
            <a:chExt cx="3634741" cy="4463855"/>
          </a:xfrm>
        </p:grpSpPr>
        <p:pic>
          <p:nvPicPr>
            <p:cNvPr id="104455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50000" t="13318"/>
            <a:stretch>
              <a:fillRect/>
            </a:stretch>
          </p:blipFill>
          <p:spPr bwMode="auto">
            <a:xfrm>
              <a:off x="4476456" y="2171700"/>
              <a:ext cx="3433105" cy="4463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Oval 3"/>
            <p:cNvSpPr/>
            <p:nvPr/>
          </p:nvSpPr>
          <p:spPr>
            <a:xfrm>
              <a:off x="4274820" y="5279889"/>
              <a:ext cx="2297715" cy="57306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</a:endParaRPr>
            </a:p>
          </p:txBody>
        </p:sp>
      </p:grpSp>
      <p:sp>
        <p:nvSpPr>
          <p:cNvPr id="10445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63D10730-B0CA-455A-AA97-D2335E9F74FA}" type="slidenum">
              <a:rPr lang="en-US" sz="1200" b="1" smtClean="0">
                <a:solidFill>
                  <a:srgbClr val="898989"/>
                </a:solidFill>
                <a:latin typeface="Arial" charset="0"/>
                <a:cs typeface="Arial" charset="0"/>
              </a:rPr>
              <a:pPr/>
              <a:t>68</a:t>
            </a:fld>
            <a:endParaRPr lang="en-US" sz="1200" b="1" smtClean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888" y="0"/>
            <a:ext cx="7772400" cy="92515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VMware </a:t>
            </a:r>
            <a:r>
              <a:rPr lang="en-US" dirty="0" smtClean="0"/>
              <a:t>Load Balancing</a:t>
            </a:r>
            <a:br>
              <a:rPr lang="en-US" dirty="0" smtClean="0"/>
            </a:br>
            <a:r>
              <a:rPr lang="en-US" sz="2700" dirty="0" smtClean="0">
                <a:solidFill>
                  <a:srgbClr val="0000FF"/>
                </a:solidFill>
              </a:rPr>
              <a:t>Move VMs/Guests between Clusters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182" y="1198965"/>
            <a:ext cx="6553200" cy="491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rc 2"/>
          <p:cNvSpPr/>
          <p:nvPr/>
        </p:nvSpPr>
        <p:spPr>
          <a:xfrm rot="2475182">
            <a:off x="1415357" y="2107015"/>
            <a:ext cx="1104900" cy="1814512"/>
          </a:xfrm>
          <a:prstGeom prst="arc">
            <a:avLst>
              <a:gd name="adj1" fmla="val 6626973"/>
              <a:gd name="adj2" fmla="val 16429070"/>
            </a:avLst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85643C80-6113-4D61-BDD2-D0AB3152D502}" type="slidenum">
              <a:rPr lang="en-US" sz="1200" b="1" smtClean="0">
                <a:solidFill>
                  <a:srgbClr val="898989"/>
                </a:solidFill>
                <a:latin typeface="Arial" charset="0"/>
                <a:cs typeface="Arial" charset="0"/>
              </a:rPr>
              <a:pPr/>
              <a:t>69</a:t>
            </a:fld>
            <a:endParaRPr lang="en-US" sz="1200" b="1" smtClean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2052638" y="123825"/>
            <a:ext cx="6405562" cy="714375"/>
          </a:xfrm>
        </p:spPr>
        <p:txBody>
          <a:bodyPr/>
          <a:lstStyle/>
          <a:p>
            <a:r>
              <a:rPr lang="en-US" sz="4000" smtClean="0">
                <a:cs typeface="Times New Roman" pitchFamily="18" charset="0"/>
              </a:rPr>
              <a:t>Measure</a:t>
            </a:r>
            <a:r>
              <a:rPr lang="en-US" sz="4000" smtClean="0"/>
              <a:t> Real Workload</a:t>
            </a:r>
          </a:p>
        </p:txBody>
      </p:sp>
      <p:sp>
        <p:nvSpPr>
          <p:cNvPr id="24" name="Cloud"/>
          <p:cNvSpPr>
            <a:spLocks noChangeAspect="1" noEditPoints="1" noChangeArrowheads="1"/>
          </p:cNvSpPr>
          <p:nvPr/>
        </p:nvSpPr>
        <p:spPr bwMode="auto">
          <a:xfrm>
            <a:off x="2944045" y="2057453"/>
            <a:ext cx="2898228" cy="1765248"/>
          </a:xfrm>
          <a:custGeom>
            <a:avLst/>
            <a:gdLst>
              <a:gd name="T0" fmla="*/ 7268 w 21600"/>
              <a:gd name="T1" fmla="*/ 713581 h 21600"/>
              <a:gd name="T2" fmla="*/ 1171575 w 21600"/>
              <a:gd name="T3" fmla="*/ 1425642 h 21600"/>
              <a:gd name="T4" fmla="*/ 2341197 w 21600"/>
              <a:gd name="T5" fmla="*/ 713581 h 21600"/>
              <a:gd name="T6" fmla="*/ 1171575 w 21600"/>
              <a:gd name="T7" fmla="*/ 81599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CC"/>
          </a:solidFill>
          <a:ln w="9525">
            <a:solidFill>
              <a:srgbClr val="FFCCFF"/>
            </a:solidFill>
            <a:miter lim="800000"/>
            <a:headEnd/>
            <a:tailEnd/>
          </a:ln>
          <a:effectLst>
            <a:outerShdw dist="107763" dir="2700000" algn="ctr" rotWithShape="0">
              <a:srgbClr val="FFD3A7"/>
            </a:outerShdw>
          </a:effectLst>
        </p:spPr>
        <p:txBody>
          <a:bodyPr lIns="91429" tIns="45714" rIns="91429" bIns="45714"/>
          <a:lstStyle/>
          <a:p>
            <a:pPr>
              <a:defRPr/>
            </a:pPr>
            <a:r>
              <a:rPr lang="en-US" sz="1800" b="0">
                <a:solidFill>
                  <a:srgbClr val="FF6699"/>
                </a:solidFill>
                <a:latin typeface="Calibri" pitchFamily="34" charset="0"/>
                <a:cs typeface="+mn-cs"/>
              </a:rPr>
              <a:t>                          </a:t>
            </a:r>
            <a:br>
              <a:rPr lang="en-US" sz="1800" b="0">
                <a:solidFill>
                  <a:srgbClr val="FF6699"/>
                </a:solidFill>
                <a:latin typeface="Calibri" pitchFamily="34" charset="0"/>
                <a:cs typeface="+mn-cs"/>
              </a:rPr>
            </a:br>
            <a:endParaRPr lang="en-US" sz="1800" b="0">
              <a:solidFill>
                <a:srgbClr val="FF669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5" name="Text Box 34"/>
          <p:cNvSpPr txBox="1">
            <a:spLocks noChangeArrowheads="1"/>
          </p:cNvSpPr>
          <p:nvPr/>
        </p:nvSpPr>
        <p:spPr bwMode="auto">
          <a:xfrm>
            <a:off x="4046538" y="2776538"/>
            <a:ext cx="175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r>
              <a:rPr lang="en-US" sz="2800" b="0" dirty="0" smtClean="0">
                <a:solidFill>
                  <a:srgbClr val="008000"/>
                </a:solidFill>
                <a:latin typeface="Calibri" pitchFamily="34" charset="0"/>
              </a:rPr>
              <a:t>Intranet</a:t>
            </a:r>
            <a:endParaRPr lang="en-US" sz="2800" b="0" dirty="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26" name="Freeform 45"/>
          <p:cNvSpPr>
            <a:spLocks/>
          </p:cNvSpPr>
          <p:nvPr/>
        </p:nvSpPr>
        <p:spPr bwMode="auto">
          <a:xfrm>
            <a:off x="3244850" y="1749425"/>
            <a:ext cx="4302125" cy="3159125"/>
          </a:xfrm>
          <a:custGeom>
            <a:avLst/>
            <a:gdLst>
              <a:gd name="T0" fmla="*/ 2147483647 w 2722"/>
              <a:gd name="T1" fmla="*/ 2147483647 h 2004"/>
              <a:gd name="T2" fmla="*/ 2147483647 w 2722"/>
              <a:gd name="T3" fmla="*/ 2147483647 h 2004"/>
              <a:gd name="T4" fmla="*/ 0 w 2722"/>
              <a:gd name="T5" fmla="*/ 0 h 2004"/>
              <a:gd name="T6" fmla="*/ 0 60000 65536"/>
              <a:gd name="T7" fmla="*/ 0 60000 65536"/>
              <a:gd name="T8" fmla="*/ 0 60000 65536"/>
              <a:gd name="T9" fmla="*/ 0 w 2722"/>
              <a:gd name="T10" fmla="*/ 0 h 2004"/>
              <a:gd name="T11" fmla="*/ 2722 w 2722"/>
              <a:gd name="T12" fmla="*/ 2004 h 20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2" h="2004">
                <a:moveTo>
                  <a:pt x="2651" y="2004"/>
                </a:moveTo>
                <a:cubicBezTo>
                  <a:pt x="2686" y="1946"/>
                  <a:pt x="2722" y="1888"/>
                  <a:pt x="2280" y="1554"/>
                </a:cubicBezTo>
                <a:cubicBezTo>
                  <a:pt x="1838" y="1220"/>
                  <a:pt x="919" y="610"/>
                  <a:pt x="0" y="0"/>
                </a:cubicBezTo>
              </a:path>
            </a:pathLst>
          </a:custGeom>
          <a:noFill/>
          <a:ln w="38100" cap="rnd">
            <a:solidFill>
              <a:srgbClr val="FF0066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3298825" y="1643063"/>
            <a:ext cx="3656013" cy="1379537"/>
          </a:xfrm>
          <a:custGeom>
            <a:avLst/>
            <a:gdLst>
              <a:gd name="connsiteX0" fmla="*/ 0 w 3544584"/>
              <a:gd name="connsiteY0" fmla="*/ 0 h 1294544"/>
              <a:gd name="connsiteX1" fmla="*/ 2167847 w 3544584"/>
              <a:gd name="connsiteY1" fmla="*/ 1109609 h 1294544"/>
              <a:gd name="connsiteX2" fmla="*/ 3544584 w 3544584"/>
              <a:gd name="connsiteY2" fmla="*/ 1109609 h 129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44584" h="1294544">
                <a:moveTo>
                  <a:pt x="0" y="0"/>
                </a:moveTo>
                <a:cubicBezTo>
                  <a:pt x="788541" y="462337"/>
                  <a:pt x="1577083" y="924674"/>
                  <a:pt x="2167847" y="1109609"/>
                </a:cubicBezTo>
                <a:cubicBezTo>
                  <a:pt x="2758611" y="1294544"/>
                  <a:pt x="3151597" y="1202076"/>
                  <a:pt x="3544584" y="1109609"/>
                </a:cubicBezTo>
              </a:path>
            </a:pathLst>
          </a:custGeom>
          <a:ln w="38100">
            <a:solidFill>
              <a:srgbClr val="FF000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</a:endParaRPr>
          </a:p>
        </p:txBody>
      </p:sp>
      <p:grpSp>
        <p:nvGrpSpPr>
          <p:cNvPr id="29702" name="Group 122"/>
          <p:cNvGrpSpPr>
            <a:grpSpLocks/>
          </p:cNvGrpSpPr>
          <p:nvPr/>
        </p:nvGrpSpPr>
        <p:grpSpPr bwMode="auto">
          <a:xfrm>
            <a:off x="7098764" y="3735388"/>
            <a:ext cx="1744026" cy="900233"/>
            <a:chOff x="7097927" y="3735513"/>
            <a:chExt cx="1744476" cy="900393"/>
          </a:xfrm>
        </p:grpSpPr>
        <p:pic>
          <p:nvPicPr>
            <p:cNvPr id="29761" name="Picture 28" descr="blade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98882" y="3735513"/>
              <a:ext cx="1009650" cy="809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62" name="Text Box 135"/>
            <p:cNvSpPr txBox="1">
              <a:spLocks noChangeArrowheads="1"/>
            </p:cNvSpPr>
            <p:nvPr/>
          </p:nvSpPr>
          <p:spPr bwMode="auto">
            <a:xfrm>
              <a:off x="7097927" y="4405033"/>
              <a:ext cx="1744476" cy="230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900" b="0" dirty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US" sz="900" b="0" dirty="0" smtClean="0">
                  <a:solidFill>
                    <a:srgbClr val="000000"/>
                  </a:solidFill>
                  <a:latin typeface="Calibri" pitchFamily="34" charset="0"/>
                </a:rPr>
                <a:t>hypervisors  or  </a:t>
              </a:r>
              <a:r>
                <a:rPr lang="en-US" sz="900" b="0" dirty="0" err="1" smtClean="0">
                  <a:solidFill>
                    <a:srgbClr val="000000"/>
                  </a:solidFill>
                  <a:latin typeface="Calibri" pitchFamily="34" charset="0"/>
                </a:rPr>
                <a:t>vCenter</a:t>
              </a:r>
              <a:endParaRPr lang="en-US" sz="900" b="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35" name="Freeform 34"/>
          <p:cNvSpPr/>
          <p:nvPr/>
        </p:nvSpPr>
        <p:spPr>
          <a:xfrm>
            <a:off x="812800" y="2411413"/>
            <a:ext cx="3322638" cy="3630612"/>
          </a:xfrm>
          <a:custGeom>
            <a:avLst/>
            <a:gdLst>
              <a:gd name="connsiteX0" fmla="*/ 791110 w 3482940"/>
              <a:gd name="connsiteY0" fmla="*/ 0 h 3616504"/>
              <a:gd name="connsiteX1" fmla="*/ 0 w 3482940"/>
              <a:gd name="connsiteY1" fmla="*/ 1695236 h 3616504"/>
              <a:gd name="connsiteX2" fmla="*/ 3482940 w 3482940"/>
              <a:gd name="connsiteY2" fmla="*/ 3616504 h 3616504"/>
              <a:gd name="connsiteX3" fmla="*/ 3482940 w 3482940"/>
              <a:gd name="connsiteY3" fmla="*/ 2784297 h 3616504"/>
              <a:gd name="connsiteX4" fmla="*/ 1438382 w 3482940"/>
              <a:gd name="connsiteY4" fmla="*/ 10274 h 3616504"/>
              <a:gd name="connsiteX5" fmla="*/ 791110 w 3482940"/>
              <a:gd name="connsiteY5" fmla="*/ 0 h 3616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82940" h="3616504">
                <a:moveTo>
                  <a:pt x="791110" y="0"/>
                </a:moveTo>
                <a:lnTo>
                  <a:pt x="0" y="1695236"/>
                </a:lnTo>
                <a:lnTo>
                  <a:pt x="3482940" y="3616504"/>
                </a:lnTo>
                <a:lnTo>
                  <a:pt x="3482940" y="2784297"/>
                </a:lnTo>
                <a:lnTo>
                  <a:pt x="1438382" y="10274"/>
                </a:lnTo>
                <a:lnTo>
                  <a:pt x="79111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8" name="Text Box 49"/>
          <p:cNvSpPr txBox="1">
            <a:spLocks noChangeArrowheads="1"/>
          </p:cNvSpPr>
          <p:nvPr/>
        </p:nvSpPr>
        <p:spPr bwMode="auto">
          <a:xfrm>
            <a:off x="2930525" y="6011863"/>
            <a:ext cx="1484313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r>
              <a:rPr lang="en-US" sz="1000" b="0">
                <a:solidFill>
                  <a:srgbClr val="006600"/>
                </a:solidFill>
                <a:latin typeface="Calibri" pitchFamily="34" charset="0"/>
              </a:rPr>
              <a:t>Networks        Storage</a:t>
            </a:r>
          </a:p>
        </p:txBody>
      </p:sp>
      <p:sp>
        <p:nvSpPr>
          <p:cNvPr id="39" name="Text Box 50"/>
          <p:cNvSpPr txBox="1">
            <a:spLocks noChangeArrowheads="1"/>
          </p:cNvSpPr>
          <p:nvPr/>
        </p:nvSpPr>
        <p:spPr bwMode="auto">
          <a:xfrm>
            <a:off x="1779588" y="5530850"/>
            <a:ext cx="655637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r>
              <a:rPr lang="en-US" sz="1000" b="0">
                <a:solidFill>
                  <a:srgbClr val="006600"/>
                </a:solidFill>
                <a:latin typeface="Calibri" pitchFamily="34" charset="0"/>
              </a:rPr>
              <a:t>Events</a:t>
            </a:r>
          </a:p>
        </p:txBody>
      </p:sp>
      <p:pic>
        <p:nvPicPr>
          <p:cNvPr id="41" name="Picture 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888" y="4068763"/>
            <a:ext cx="919162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5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8875" y="4408488"/>
            <a:ext cx="944563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5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46250" y="4760913"/>
            <a:ext cx="979488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5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28863" y="4970463"/>
            <a:ext cx="1041400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5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5788" y="5199063"/>
            <a:ext cx="101758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 Box 59"/>
          <p:cNvSpPr txBox="1">
            <a:spLocks noChangeArrowheads="1"/>
          </p:cNvSpPr>
          <p:nvPr/>
        </p:nvSpPr>
        <p:spPr bwMode="auto">
          <a:xfrm>
            <a:off x="2381250" y="5772150"/>
            <a:ext cx="887413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r>
              <a:rPr lang="en-US" sz="1000" b="0">
                <a:solidFill>
                  <a:srgbClr val="006600"/>
                </a:solidFill>
                <a:latin typeface="Calibri" pitchFamily="34" charset="0"/>
              </a:rPr>
              <a:t>Clusters</a:t>
            </a:r>
          </a:p>
        </p:txBody>
      </p:sp>
      <p:sp>
        <p:nvSpPr>
          <p:cNvPr id="47" name="Text Box 60"/>
          <p:cNvSpPr txBox="1">
            <a:spLocks noChangeArrowheads="1"/>
          </p:cNvSpPr>
          <p:nvPr/>
        </p:nvSpPr>
        <p:spPr bwMode="auto">
          <a:xfrm>
            <a:off x="727075" y="3876675"/>
            <a:ext cx="9969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r>
              <a:rPr lang="en-US" sz="1000" b="0">
                <a:solidFill>
                  <a:srgbClr val="006600"/>
                </a:solidFill>
                <a:latin typeface="Calibri" pitchFamily="34" charset="0"/>
              </a:rPr>
              <a:t>Real Time</a:t>
            </a:r>
          </a:p>
        </p:txBody>
      </p:sp>
      <p:sp>
        <p:nvSpPr>
          <p:cNvPr id="48" name="Text Box 61"/>
          <p:cNvSpPr txBox="1">
            <a:spLocks noChangeArrowheads="1"/>
          </p:cNvSpPr>
          <p:nvPr/>
        </p:nvSpPr>
        <p:spPr bwMode="auto">
          <a:xfrm>
            <a:off x="849313" y="5132388"/>
            <a:ext cx="960437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r>
              <a:rPr lang="en-US" sz="1000" b="0">
                <a:solidFill>
                  <a:srgbClr val="006600"/>
                </a:solidFill>
                <a:latin typeface="Calibri" pitchFamily="34" charset="0"/>
              </a:rPr>
              <a:t>Applications</a:t>
            </a:r>
          </a:p>
        </p:txBody>
      </p:sp>
      <p:sp>
        <p:nvSpPr>
          <p:cNvPr id="49" name="Freeform 62"/>
          <p:cNvSpPr>
            <a:spLocks/>
          </p:cNvSpPr>
          <p:nvPr/>
        </p:nvSpPr>
        <p:spPr bwMode="auto">
          <a:xfrm>
            <a:off x="1858963" y="1978025"/>
            <a:ext cx="2141537" cy="2301875"/>
          </a:xfrm>
          <a:custGeom>
            <a:avLst/>
            <a:gdLst>
              <a:gd name="T0" fmla="*/ 0 w 1414"/>
              <a:gd name="T1" fmla="*/ 2147483647 h 1444"/>
              <a:gd name="T2" fmla="*/ 2147483647 w 1414"/>
              <a:gd name="T3" fmla="*/ 2147483647 h 1444"/>
              <a:gd name="T4" fmla="*/ 1844466258 w 1414"/>
              <a:gd name="T5" fmla="*/ 0 h 1444"/>
              <a:gd name="T6" fmla="*/ 0 60000 65536"/>
              <a:gd name="T7" fmla="*/ 0 60000 65536"/>
              <a:gd name="T8" fmla="*/ 0 60000 65536"/>
              <a:gd name="T9" fmla="*/ 0 w 1414"/>
              <a:gd name="T10" fmla="*/ 0 h 1444"/>
              <a:gd name="T11" fmla="*/ 1414 w 1414"/>
              <a:gd name="T12" fmla="*/ 1444 h 14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4" h="1444">
                <a:moveTo>
                  <a:pt x="0" y="1444"/>
                </a:moveTo>
                <a:cubicBezTo>
                  <a:pt x="573" y="1436"/>
                  <a:pt x="1146" y="1429"/>
                  <a:pt x="1280" y="1188"/>
                </a:cubicBezTo>
                <a:cubicBezTo>
                  <a:pt x="1414" y="947"/>
                  <a:pt x="1109" y="473"/>
                  <a:pt x="804" y="0"/>
                </a:cubicBezTo>
              </a:path>
            </a:pathLst>
          </a:custGeom>
          <a:noFill/>
          <a:ln w="38100" cap="rnd">
            <a:solidFill>
              <a:srgbClr val="0099FF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" name="Freeform 63"/>
          <p:cNvSpPr>
            <a:spLocks/>
          </p:cNvSpPr>
          <p:nvPr/>
        </p:nvSpPr>
        <p:spPr bwMode="auto">
          <a:xfrm>
            <a:off x="3173413" y="1963738"/>
            <a:ext cx="1255712" cy="2898775"/>
          </a:xfrm>
          <a:custGeom>
            <a:avLst/>
            <a:gdLst>
              <a:gd name="T0" fmla="*/ 211086886 w 829"/>
              <a:gd name="T1" fmla="*/ 2147483647 h 1819"/>
              <a:gd name="T2" fmla="*/ 1867663532 w 829"/>
              <a:gd name="T3" fmla="*/ 2147483647 h 1819"/>
              <a:gd name="T4" fmla="*/ 0 w 829"/>
              <a:gd name="T5" fmla="*/ 0 h 1819"/>
              <a:gd name="T6" fmla="*/ 0 60000 65536"/>
              <a:gd name="T7" fmla="*/ 0 60000 65536"/>
              <a:gd name="T8" fmla="*/ 0 60000 65536"/>
              <a:gd name="T9" fmla="*/ 0 w 829"/>
              <a:gd name="T10" fmla="*/ 0 h 1819"/>
              <a:gd name="T11" fmla="*/ 829 w 829"/>
              <a:gd name="T12" fmla="*/ 1819 h 1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29" h="1819">
                <a:moveTo>
                  <a:pt x="92" y="1819"/>
                </a:moveTo>
                <a:cubicBezTo>
                  <a:pt x="460" y="1783"/>
                  <a:pt x="829" y="1747"/>
                  <a:pt x="814" y="1444"/>
                </a:cubicBezTo>
                <a:cubicBezTo>
                  <a:pt x="799" y="1141"/>
                  <a:pt x="399" y="570"/>
                  <a:pt x="0" y="0"/>
                </a:cubicBezTo>
              </a:path>
            </a:pathLst>
          </a:custGeom>
          <a:noFill/>
          <a:ln w="38100" cap="rnd">
            <a:solidFill>
              <a:srgbClr val="0099FF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" name="Freeform 64"/>
          <p:cNvSpPr>
            <a:spLocks/>
          </p:cNvSpPr>
          <p:nvPr/>
        </p:nvSpPr>
        <p:spPr bwMode="auto">
          <a:xfrm>
            <a:off x="3284538" y="1978025"/>
            <a:ext cx="1817687" cy="3219450"/>
          </a:xfrm>
          <a:custGeom>
            <a:avLst/>
            <a:gdLst>
              <a:gd name="T0" fmla="*/ 1424846770 w 1200"/>
              <a:gd name="T1" fmla="*/ 2147483647 h 2020"/>
              <a:gd name="T2" fmla="*/ 2147483647 w 1200"/>
              <a:gd name="T3" fmla="*/ 2147483647 h 2020"/>
              <a:gd name="T4" fmla="*/ 0 w 1200"/>
              <a:gd name="T5" fmla="*/ 0 h 2020"/>
              <a:gd name="T6" fmla="*/ 0 60000 65536"/>
              <a:gd name="T7" fmla="*/ 0 60000 65536"/>
              <a:gd name="T8" fmla="*/ 0 60000 65536"/>
              <a:gd name="T9" fmla="*/ 0 w 1200"/>
              <a:gd name="T10" fmla="*/ 0 h 2020"/>
              <a:gd name="T11" fmla="*/ 1200 w 1200"/>
              <a:gd name="T12" fmla="*/ 2020 h 20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00" h="2020">
                <a:moveTo>
                  <a:pt x="621" y="2020"/>
                </a:moveTo>
                <a:cubicBezTo>
                  <a:pt x="910" y="2019"/>
                  <a:pt x="1200" y="2019"/>
                  <a:pt x="1097" y="1682"/>
                </a:cubicBezTo>
                <a:cubicBezTo>
                  <a:pt x="994" y="1345"/>
                  <a:pt x="497" y="672"/>
                  <a:pt x="0" y="0"/>
                </a:cubicBezTo>
              </a:path>
            </a:pathLst>
          </a:custGeom>
          <a:noFill/>
          <a:ln w="38100" cap="rnd">
            <a:solidFill>
              <a:srgbClr val="0099FF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" name="Text Box 65"/>
          <p:cNvSpPr txBox="1">
            <a:spLocks noChangeArrowheads="1"/>
          </p:cNvSpPr>
          <p:nvPr/>
        </p:nvSpPr>
        <p:spPr bwMode="auto">
          <a:xfrm>
            <a:off x="1674813" y="3992563"/>
            <a:ext cx="18288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r>
              <a:rPr lang="en-US" sz="1400" b="0">
                <a:solidFill>
                  <a:srgbClr val="FF0000"/>
                </a:solidFill>
                <a:latin typeface="Calibri" pitchFamily="34" charset="0"/>
              </a:rPr>
              <a:t>Performance/Capacity</a:t>
            </a:r>
          </a:p>
          <a:p>
            <a:pPr algn="ctr"/>
            <a:r>
              <a:rPr lang="en-US" sz="1400" b="0">
                <a:solidFill>
                  <a:srgbClr val="FF0000"/>
                </a:solidFill>
                <a:latin typeface="Calibri" pitchFamily="34" charset="0"/>
              </a:rPr>
              <a:t>Graphs</a:t>
            </a:r>
          </a:p>
        </p:txBody>
      </p:sp>
      <p:sp>
        <p:nvSpPr>
          <p:cNvPr id="53" name="Text Box 66"/>
          <p:cNvSpPr txBox="1">
            <a:spLocks noChangeArrowheads="1"/>
          </p:cNvSpPr>
          <p:nvPr/>
        </p:nvSpPr>
        <p:spPr bwMode="auto">
          <a:xfrm>
            <a:off x="3883025" y="4668838"/>
            <a:ext cx="10906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1400" b="0">
                <a:solidFill>
                  <a:srgbClr val="FF0000"/>
                </a:solidFill>
                <a:latin typeface="Calibri" pitchFamily="34" charset="0"/>
              </a:rPr>
              <a:t>Reports &amp; Exports</a:t>
            </a:r>
          </a:p>
        </p:txBody>
      </p:sp>
      <p:sp>
        <p:nvSpPr>
          <p:cNvPr id="54" name="Freeform 62"/>
          <p:cNvSpPr>
            <a:spLocks/>
          </p:cNvSpPr>
          <p:nvPr/>
        </p:nvSpPr>
        <p:spPr bwMode="auto">
          <a:xfrm>
            <a:off x="2070100" y="1990725"/>
            <a:ext cx="1587500" cy="1698625"/>
          </a:xfrm>
          <a:custGeom>
            <a:avLst/>
            <a:gdLst>
              <a:gd name="T0" fmla="*/ 0 w 1414"/>
              <a:gd name="T1" fmla="*/ 1996866526 h 1444"/>
              <a:gd name="T2" fmla="*/ 1614498731 w 1414"/>
              <a:gd name="T3" fmla="*/ 1642851551 h 1444"/>
              <a:gd name="T4" fmla="*/ 1014107056 w 1414"/>
              <a:gd name="T5" fmla="*/ 0 h 1444"/>
              <a:gd name="T6" fmla="*/ 0 60000 65536"/>
              <a:gd name="T7" fmla="*/ 0 60000 65536"/>
              <a:gd name="T8" fmla="*/ 0 60000 65536"/>
              <a:gd name="T9" fmla="*/ 0 w 1414"/>
              <a:gd name="T10" fmla="*/ 0 h 1444"/>
              <a:gd name="T11" fmla="*/ 1414 w 1414"/>
              <a:gd name="T12" fmla="*/ 1444 h 14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4" h="1444">
                <a:moveTo>
                  <a:pt x="0" y="1444"/>
                </a:moveTo>
                <a:cubicBezTo>
                  <a:pt x="573" y="1436"/>
                  <a:pt x="1146" y="1429"/>
                  <a:pt x="1280" y="1188"/>
                </a:cubicBezTo>
                <a:cubicBezTo>
                  <a:pt x="1414" y="947"/>
                  <a:pt x="1109" y="473"/>
                  <a:pt x="804" y="0"/>
                </a:cubicBezTo>
              </a:path>
            </a:pathLst>
          </a:custGeom>
          <a:noFill/>
          <a:ln w="38100" cap="rnd">
            <a:solidFill>
              <a:srgbClr val="0099FF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75063" y="5395913"/>
            <a:ext cx="1146175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6"/>
          <p:cNvPicPr>
            <a:picLocks noChangeAspect="1" noChangeArrowheads="1"/>
          </p:cNvPicPr>
          <p:nvPr/>
        </p:nvPicPr>
        <p:blipFill>
          <a:blip r:embed="rId10" cstate="print"/>
          <a:srcRect l="7346" t="33743" r="49306" b="21455"/>
          <a:stretch>
            <a:fillRect/>
          </a:stretch>
        </p:blipFill>
        <p:spPr bwMode="auto">
          <a:xfrm>
            <a:off x="1187450" y="3352800"/>
            <a:ext cx="865188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ext Box 49"/>
          <p:cNvSpPr txBox="1">
            <a:spLocks noChangeArrowheads="1"/>
          </p:cNvSpPr>
          <p:nvPr/>
        </p:nvSpPr>
        <p:spPr bwMode="auto">
          <a:xfrm>
            <a:off x="3686175" y="6211888"/>
            <a:ext cx="1039813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r>
              <a:rPr lang="en-US" sz="1000" b="0">
                <a:solidFill>
                  <a:srgbClr val="006600"/>
                </a:solidFill>
                <a:latin typeface="Calibri" pitchFamily="34" charset="0"/>
              </a:rPr>
              <a:t>Risk Dashboards</a:t>
            </a:r>
          </a:p>
        </p:txBody>
      </p:sp>
      <p:sp>
        <p:nvSpPr>
          <p:cNvPr id="58" name="Text Box 66"/>
          <p:cNvSpPr txBox="1">
            <a:spLocks noChangeArrowheads="1"/>
          </p:cNvSpPr>
          <p:nvPr/>
        </p:nvSpPr>
        <p:spPr bwMode="auto">
          <a:xfrm>
            <a:off x="2085975" y="3355975"/>
            <a:ext cx="11874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r>
              <a:rPr lang="en-US" sz="1400" b="0">
                <a:solidFill>
                  <a:srgbClr val="FF0000"/>
                </a:solidFill>
                <a:latin typeface="Calibri" pitchFamily="34" charset="0"/>
              </a:rPr>
              <a:t>Notifications</a:t>
            </a:r>
          </a:p>
        </p:txBody>
      </p:sp>
      <p:pic>
        <p:nvPicPr>
          <p:cNvPr id="59" name="Picture 58" descr="monitor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4625" y="2365375"/>
            <a:ext cx="7985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4017963" y="2501900"/>
            <a:ext cx="1606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Daily uploads</a:t>
            </a:r>
          </a:p>
        </p:txBody>
      </p:sp>
      <p:sp>
        <p:nvSpPr>
          <p:cNvPr id="61" name="Freeform 60"/>
          <p:cNvSpPr/>
          <p:nvPr/>
        </p:nvSpPr>
        <p:spPr>
          <a:xfrm rot="20931040">
            <a:off x="3441700" y="1295400"/>
            <a:ext cx="2868613" cy="1376363"/>
          </a:xfrm>
          <a:custGeom>
            <a:avLst/>
            <a:gdLst>
              <a:gd name="connsiteX0" fmla="*/ 0 w 3544584"/>
              <a:gd name="connsiteY0" fmla="*/ 0 h 1294544"/>
              <a:gd name="connsiteX1" fmla="*/ 2167847 w 3544584"/>
              <a:gd name="connsiteY1" fmla="*/ 1109609 h 1294544"/>
              <a:gd name="connsiteX2" fmla="*/ 3544584 w 3544584"/>
              <a:gd name="connsiteY2" fmla="*/ 1109609 h 129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44584" h="1294544">
                <a:moveTo>
                  <a:pt x="0" y="0"/>
                </a:moveTo>
                <a:cubicBezTo>
                  <a:pt x="788541" y="462337"/>
                  <a:pt x="1577083" y="924674"/>
                  <a:pt x="2167847" y="1109609"/>
                </a:cubicBezTo>
                <a:cubicBezTo>
                  <a:pt x="2758611" y="1294544"/>
                  <a:pt x="3151597" y="1202076"/>
                  <a:pt x="3544584" y="1109609"/>
                </a:cubicBezTo>
              </a:path>
            </a:pathLst>
          </a:custGeom>
          <a:ln w="38100">
            <a:solidFill>
              <a:srgbClr val="FF000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</a:endParaRPr>
          </a:p>
        </p:txBody>
      </p:sp>
      <p:grpSp>
        <p:nvGrpSpPr>
          <p:cNvPr id="29727" name="Group 125"/>
          <p:cNvGrpSpPr>
            <a:grpSpLocks/>
          </p:cNvGrpSpPr>
          <p:nvPr/>
        </p:nvGrpSpPr>
        <p:grpSpPr bwMode="auto">
          <a:xfrm>
            <a:off x="6845300" y="4800600"/>
            <a:ext cx="1143000" cy="903288"/>
            <a:chOff x="6845617" y="4800600"/>
            <a:chExt cx="1142999" cy="902732"/>
          </a:xfrm>
        </p:grpSpPr>
        <p:pic>
          <p:nvPicPr>
            <p:cNvPr id="29759" name="Picture 63" descr="server.jpg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845617" y="4800600"/>
              <a:ext cx="1142999" cy="718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60" name="Text Box 135"/>
            <p:cNvSpPr txBox="1">
              <a:spLocks noChangeArrowheads="1"/>
            </p:cNvSpPr>
            <p:nvPr/>
          </p:nvSpPr>
          <p:spPr bwMode="auto">
            <a:xfrm>
              <a:off x="6998017" y="5334000"/>
              <a:ext cx="9144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900" b="0">
                  <a:solidFill>
                    <a:srgbClr val="000000"/>
                  </a:solidFill>
                  <a:latin typeface="Calibri" pitchFamily="34" charset="0"/>
                </a:rPr>
                <a:t> Physical</a:t>
              </a:r>
              <a:br>
                <a:rPr lang="en-US" sz="900" b="0">
                  <a:solidFill>
                    <a:srgbClr val="000000"/>
                  </a:solidFill>
                  <a:latin typeface="Calibri" pitchFamily="34" charset="0"/>
                </a:rPr>
              </a:br>
              <a:r>
                <a:rPr lang="en-US" sz="900" b="0">
                  <a:solidFill>
                    <a:srgbClr val="000000"/>
                  </a:solidFill>
                  <a:latin typeface="Calibri" pitchFamily="34" charset="0"/>
                </a:rPr>
                <a:t>Servers</a:t>
              </a:r>
            </a:p>
          </p:txBody>
        </p:sp>
      </p:grpSp>
      <p:grpSp>
        <p:nvGrpSpPr>
          <p:cNvPr id="29728" name="Group 121"/>
          <p:cNvGrpSpPr>
            <a:grpSpLocks/>
          </p:cNvGrpSpPr>
          <p:nvPr/>
        </p:nvGrpSpPr>
        <p:grpSpPr bwMode="auto">
          <a:xfrm>
            <a:off x="7488238" y="2178050"/>
            <a:ext cx="1057275" cy="995363"/>
            <a:chOff x="7534841" y="1801402"/>
            <a:chExt cx="1058239" cy="995364"/>
          </a:xfrm>
        </p:grpSpPr>
        <p:pic>
          <p:nvPicPr>
            <p:cNvPr id="29757" name="Picture 66" descr="cx4-120.jpg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flipH="1">
              <a:off x="7534841" y="1801402"/>
              <a:ext cx="995364" cy="995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58" name="Text Box 135"/>
            <p:cNvSpPr txBox="1">
              <a:spLocks noChangeArrowheads="1"/>
            </p:cNvSpPr>
            <p:nvPr/>
          </p:nvSpPr>
          <p:spPr bwMode="auto">
            <a:xfrm>
              <a:off x="7678680" y="2542853"/>
              <a:ext cx="9144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900" b="0">
                  <a:solidFill>
                    <a:srgbClr val="000000"/>
                  </a:solidFill>
                  <a:latin typeface="Calibri" pitchFamily="34" charset="0"/>
                </a:rPr>
                <a:t>Storage Arrays</a:t>
              </a:r>
            </a:p>
          </p:txBody>
        </p:sp>
      </p:grpSp>
      <p:grpSp>
        <p:nvGrpSpPr>
          <p:cNvPr id="29729" name="Group 126"/>
          <p:cNvGrpSpPr>
            <a:grpSpLocks/>
          </p:cNvGrpSpPr>
          <p:nvPr/>
        </p:nvGrpSpPr>
        <p:grpSpPr bwMode="auto">
          <a:xfrm>
            <a:off x="5986463" y="5327650"/>
            <a:ext cx="914400" cy="698500"/>
            <a:chOff x="5920943" y="5365679"/>
            <a:chExt cx="914400" cy="698306"/>
          </a:xfrm>
        </p:grpSpPr>
        <p:pic>
          <p:nvPicPr>
            <p:cNvPr id="29755" name="Picture 69" descr="vm.jpg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118720" y="5365679"/>
              <a:ext cx="47625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56" name="Text Box 135"/>
            <p:cNvSpPr txBox="1">
              <a:spLocks noChangeArrowheads="1"/>
            </p:cNvSpPr>
            <p:nvPr/>
          </p:nvSpPr>
          <p:spPr bwMode="auto">
            <a:xfrm>
              <a:off x="5920943" y="5833153"/>
              <a:ext cx="9144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900" b="0" dirty="0" smtClean="0">
                  <a:solidFill>
                    <a:srgbClr val="000000"/>
                  </a:solidFill>
                  <a:latin typeface="Calibri" pitchFamily="34" charset="0"/>
                </a:rPr>
                <a:t>VMs, EC2, …</a:t>
              </a:r>
              <a:endParaRPr lang="en-US" sz="900" b="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29730" name="Group 120"/>
          <p:cNvGrpSpPr>
            <a:grpSpLocks/>
          </p:cNvGrpSpPr>
          <p:nvPr/>
        </p:nvGrpSpPr>
        <p:grpSpPr bwMode="auto">
          <a:xfrm>
            <a:off x="6176963" y="1787525"/>
            <a:ext cx="914400" cy="701675"/>
            <a:chOff x="6176476" y="1787236"/>
            <a:chExt cx="914400" cy="702163"/>
          </a:xfrm>
        </p:grpSpPr>
        <p:sp>
          <p:nvSpPr>
            <p:cNvPr id="29753" name="Text Box 135"/>
            <p:cNvSpPr txBox="1">
              <a:spLocks noChangeArrowheads="1"/>
            </p:cNvSpPr>
            <p:nvPr/>
          </p:nvSpPr>
          <p:spPr bwMode="auto">
            <a:xfrm>
              <a:off x="6176476" y="2258567"/>
              <a:ext cx="9144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900" b="0">
                  <a:solidFill>
                    <a:srgbClr val="000000"/>
                  </a:solidFill>
                  <a:latin typeface="Calibri" pitchFamily="34" charset="0"/>
                </a:rPr>
                <a:t>Applications</a:t>
              </a:r>
            </a:p>
          </p:txBody>
        </p:sp>
        <p:sp>
          <p:nvSpPr>
            <p:cNvPr id="29754" name="Cube 73"/>
            <p:cNvSpPr>
              <a:spLocks noChangeArrowheads="1"/>
            </p:cNvSpPr>
            <p:nvPr/>
          </p:nvSpPr>
          <p:spPr bwMode="auto">
            <a:xfrm>
              <a:off x="6342825" y="1787236"/>
              <a:ext cx="681430" cy="466037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1800" b="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1547813" y="2555875"/>
            <a:ext cx="6127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alibri" pitchFamily="34" charset="0"/>
              </a:rPr>
              <a:t>Web</a:t>
            </a:r>
          </a:p>
        </p:txBody>
      </p:sp>
      <p:sp>
        <p:nvSpPr>
          <p:cNvPr id="76" name="Text Box 66"/>
          <p:cNvSpPr txBox="1">
            <a:spLocks noChangeArrowheads="1"/>
          </p:cNvSpPr>
          <p:nvPr/>
        </p:nvSpPr>
        <p:spPr bwMode="auto">
          <a:xfrm>
            <a:off x="2862263" y="4505325"/>
            <a:ext cx="11874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1400" b="0">
                <a:solidFill>
                  <a:srgbClr val="FF0000"/>
                </a:solidFill>
                <a:latin typeface="Calibri" pitchFamily="34" charset="0"/>
              </a:rPr>
              <a:t>CloudView</a:t>
            </a:r>
          </a:p>
        </p:txBody>
      </p:sp>
      <p:grpSp>
        <p:nvGrpSpPr>
          <p:cNvPr id="78" name="Group 127"/>
          <p:cNvGrpSpPr>
            <a:grpSpLocks/>
          </p:cNvGrpSpPr>
          <p:nvPr/>
        </p:nvGrpSpPr>
        <p:grpSpPr bwMode="auto">
          <a:xfrm>
            <a:off x="2197100" y="1143000"/>
            <a:ext cx="1612900" cy="947738"/>
            <a:chOff x="2197417" y="1143000"/>
            <a:chExt cx="1612583" cy="947518"/>
          </a:xfrm>
        </p:grpSpPr>
        <p:pic>
          <p:nvPicPr>
            <p:cNvPr id="29751" name="Picture 78" descr="server.jpg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197417" y="1371600"/>
              <a:ext cx="1142999" cy="718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52" name="Text Box 135"/>
            <p:cNvSpPr txBox="1">
              <a:spLocks noChangeArrowheads="1"/>
            </p:cNvSpPr>
            <p:nvPr/>
          </p:nvSpPr>
          <p:spPr bwMode="auto">
            <a:xfrm>
              <a:off x="2209800" y="1143000"/>
              <a:ext cx="1600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900" b="0">
                  <a:solidFill>
                    <a:srgbClr val="000000"/>
                  </a:solidFill>
                  <a:latin typeface="Calibri" pitchFamily="34" charset="0"/>
                </a:rPr>
                <a:t>Analysis/modelling</a:t>
              </a:r>
              <a:br>
                <a:rPr lang="en-US" sz="900" b="0">
                  <a:solidFill>
                    <a:srgbClr val="000000"/>
                  </a:solidFill>
                  <a:latin typeface="Calibri" pitchFamily="34" charset="0"/>
                </a:rPr>
              </a:br>
              <a:r>
                <a:rPr lang="en-US" sz="900" b="0">
                  <a:solidFill>
                    <a:srgbClr val="000000"/>
                  </a:solidFill>
                  <a:latin typeface="Calibri" pitchFamily="34" charset="0"/>
                </a:rPr>
                <a:t>Engine &amp; Datastore</a:t>
              </a:r>
            </a:p>
          </p:txBody>
        </p:sp>
      </p:grpSp>
      <p:sp>
        <p:nvSpPr>
          <p:cNvPr id="81" name="Freeform 44"/>
          <p:cNvSpPr>
            <a:spLocks/>
          </p:cNvSpPr>
          <p:nvPr/>
        </p:nvSpPr>
        <p:spPr bwMode="auto">
          <a:xfrm>
            <a:off x="3271838" y="1697038"/>
            <a:ext cx="3648075" cy="2082800"/>
          </a:xfrm>
          <a:custGeom>
            <a:avLst/>
            <a:gdLst>
              <a:gd name="T0" fmla="*/ 2147483647 w 3219"/>
              <a:gd name="T1" fmla="*/ 2147483647 h 1744"/>
              <a:gd name="T2" fmla="*/ 2147483647 w 3219"/>
              <a:gd name="T3" fmla="*/ 1936089247 h 1744"/>
              <a:gd name="T4" fmla="*/ 0 w 3219"/>
              <a:gd name="T5" fmla="*/ 0 h 1744"/>
              <a:gd name="T6" fmla="*/ 0 60000 65536"/>
              <a:gd name="T7" fmla="*/ 0 60000 65536"/>
              <a:gd name="T8" fmla="*/ 0 60000 65536"/>
              <a:gd name="T9" fmla="*/ 0 w 3219"/>
              <a:gd name="T10" fmla="*/ 0 h 1744"/>
              <a:gd name="T11" fmla="*/ 3219 w 3219"/>
              <a:gd name="T12" fmla="*/ 1744 h 17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19" h="1744">
                <a:moveTo>
                  <a:pt x="3219" y="1744"/>
                </a:moveTo>
                <a:cubicBezTo>
                  <a:pt x="3057" y="1696"/>
                  <a:pt x="2895" y="1648"/>
                  <a:pt x="2359" y="1357"/>
                </a:cubicBezTo>
                <a:cubicBezTo>
                  <a:pt x="1823" y="1066"/>
                  <a:pt x="911" y="533"/>
                  <a:pt x="0" y="0"/>
                </a:cubicBezTo>
              </a:path>
            </a:pathLst>
          </a:custGeom>
          <a:noFill/>
          <a:ln w="38100" cap="rnd">
            <a:solidFill>
              <a:srgbClr val="FF0066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82" name="Group 123"/>
          <p:cNvGrpSpPr>
            <a:grpSpLocks/>
          </p:cNvGrpSpPr>
          <p:nvPr/>
        </p:nvGrpSpPr>
        <p:grpSpPr bwMode="auto">
          <a:xfrm>
            <a:off x="6691313" y="2509838"/>
            <a:ext cx="914400" cy="723900"/>
            <a:chOff x="6690649" y="2509462"/>
            <a:chExt cx="914400" cy="724846"/>
          </a:xfrm>
        </p:grpSpPr>
        <p:sp>
          <p:nvSpPr>
            <p:cNvPr id="29749" name="Text Box 135"/>
            <p:cNvSpPr txBox="1">
              <a:spLocks noChangeArrowheads="1"/>
            </p:cNvSpPr>
            <p:nvPr/>
          </p:nvSpPr>
          <p:spPr bwMode="auto">
            <a:xfrm>
              <a:off x="6690649" y="3003476"/>
              <a:ext cx="9144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900" b="0">
                  <a:solidFill>
                    <a:srgbClr val="000000"/>
                  </a:solidFill>
                  <a:latin typeface="Calibri" pitchFamily="34" charset="0"/>
                </a:rPr>
                <a:t>Array Console</a:t>
              </a:r>
            </a:p>
          </p:txBody>
        </p:sp>
        <p:pic>
          <p:nvPicPr>
            <p:cNvPr id="29750" name="Picture 83" descr="workstation.jpg"/>
            <p:cNvPicPr>
              <a:picLocks noChangeAspect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 flipH="1">
              <a:off x="6903137" y="2509462"/>
              <a:ext cx="400534" cy="546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85" name="Straight Connector 84"/>
          <p:cNvCxnSpPr>
            <a:stCxn id="87096" idx="1"/>
            <a:endCxn id="87103" idx="3"/>
          </p:cNvCxnSpPr>
          <p:nvPr/>
        </p:nvCxnSpPr>
        <p:spPr>
          <a:xfrm flipV="1">
            <a:off x="7304088" y="2676525"/>
            <a:ext cx="184150" cy="106363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142"/>
          <p:cNvSpPr>
            <a:spLocks noChangeArrowheads="1"/>
          </p:cNvSpPr>
          <p:nvPr/>
        </p:nvSpPr>
        <p:spPr bwMode="auto">
          <a:xfrm>
            <a:off x="7034213" y="2614613"/>
            <a:ext cx="165100" cy="153987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dist="17961" dir="2700000" algn="ctr" rotWithShape="0">
              <a:schemeClr val="bg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87" name="Oval 142"/>
          <p:cNvSpPr>
            <a:spLocks noChangeArrowheads="1"/>
          </p:cNvSpPr>
          <p:nvPr/>
        </p:nvSpPr>
        <p:spPr bwMode="auto">
          <a:xfrm>
            <a:off x="7232650" y="4945063"/>
            <a:ext cx="165100" cy="153987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dist="17961" dir="2700000" algn="ctr" rotWithShape="0">
              <a:schemeClr val="bg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88" name="Oval 142"/>
          <p:cNvSpPr>
            <a:spLocks noChangeArrowheads="1"/>
          </p:cNvSpPr>
          <p:nvPr/>
        </p:nvSpPr>
        <p:spPr bwMode="auto">
          <a:xfrm>
            <a:off x="6289675" y="5368925"/>
            <a:ext cx="165100" cy="15398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dist="17961" dir="2700000" algn="ctr" rotWithShape="0">
              <a:schemeClr val="bg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>
            <a:off x="6956425" y="3760788"/>
            <a:ext cx="688975" cy="29210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124"/>
          <p:cNvGrpSpPr>
            <a:grpSpLocks/>
          </p:cNvGrpSpPr>
          <p:nvPr/>
        </p:nvGrpSpPr>
        <p:grpSpPr bwMode="auto">
          <a:xfrm>
            <a:off x="6667500" y="3506788"/>
            <a:ext cx="911225" cy="557212"/>
            <a:chOff x="6620474" y="3469062"/>
            <a:chExt cx="911542" cy="557639"/>
          </a:xfrm>
        </p:grpSpPr>
        <p:pic>
          <p:nvPicPr>
            <p:cNvPr id="29747" name="Picture 90" descr="server.jpg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639012" y="3607325"/>
              <a:ext cx="666761" cy="419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48" name="Text Box 135"/>
            <p:cNvSpPr txBox="1">
              <a:spLocks noChangeArrowheads="1"/>
            </p:cNvSpPr>
            <p:nvPr/>
          </p:nvSpPr>
          <p:spPr bwMode="auto">
            <a:xfrm>
              <a:off x="6620474" y="3469062"/>
              <a:ext cx="911542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900" b="0">
                  <a:solidFill>
                    <a:srgbClr val="000000"/>
                  </a:solidFill>
                  <a:latin typeface="Calibri" pitchFamily="34" charset="0"/>
                </a:rPr>
                <a:t>Remote D/C</a:t>
              </a:r>
            </a:p>
          </p:txBody>
        </p:sp>
      </p:grpSp>
      <p:sp>
        <p:nvSpPr>
          <p:cNvPr id="93" name="Oval 142"/>
          <p:cNvSpPr>
            <a:spLocks noChangeArrowheads="1"/>
          </p:cNvSpPr>
          <p:nvPr/>
        </p:nvSpPr>
        <p:spPr bwMode="auto">
          <a:xfrm>
            <a:off x="7027863" y="3721100"/>
            <a:ext cx="165100" cy="15398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dist="17961" dir="2700000" algn="ctr" rotWithShape="0">
              <a:schemeClr val="bg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94" name="Freeform 46"/>
          <p:cNvSpPr>
            <a:spLocks/>
          </p:cNvSpPr>
          <p:nvPr/>
        </p:nvSpPr>
        <p:spPr bwMode="auto">
          <a:xfrm>
            <a:off x="3244850" y="1758950"/>
            <a:ext cx="3376613" cy="3608388"/>
          </a:xfrm>
          <a:custGeom>
            <a:avLst/>
            <a:gdLst>
              <a:gd name="T0" fmla="*/ 2147483647 w 2094"/>
              <a:gd name="T1" fmla="*/ 2147483647 h 2213"/>
              <a:gd name="T2" fmla="*/ 2147483647 w 2094"/>
              <a:gd name="T3" fmla="*/ 2147483647 h 2213"/>
              <a:gd name="T4" fmla="*/ 0 w 2094"/>
              <a:gd name="T5" fmla="*/ 0 h 2213"/>
              <a:gd name="T6" fmla="*/ 0 60000 65536"/>
              <a:gd name="T7" fmla="*/ 0 60000 65536"/>
              <a:gd name="T8" fmla="*/ 0 60000 65536"/>
              <a:gd name="T9" fmla="*/ 0 w 2094"/>
              <a:gd name="T10" fmla="*/ 0 h 2213"/>
              <a:gd name="T11" fmla="*/ 2094 w 2094"/>
              <a:gd name="T12" fmla="*/ 2213 h 22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94" h="2213">
                <a:moveTo>
                  <a:pt x="1975" y="2213"/>
                </a:moveTo>
                <a:cubicBezTo>
                  <a:pt x="2034" y="2077"/>
                  <a:pt x="2094" y="1942"/>
                  <a:pt x="1765" y="1573"/>
                </a:cubicBezTo>
                <a:cubicBezTo>
                  <a:pt x="1436" y="1204"/>
                  <a:pt x="718" y="602"/>
                  <a:pt x="0" y="0"/>
                </a:cubicBezTo>
              </a:path>
            </a:pathLst>
          </a:custGeom>
          <a:noFill/>
          <a:ln w="38100" cap="rnd">
            <a:solidFill>
              <a:srgbClr val="FF0066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44" name="TextBox 94"/>
          <p:cNvSpPr txBox="1">
            <a:spLocks noChangeArrowheads="1"/>
          </p:cNvSpPr>
          <p:nvPr/>
        </p:nvSpPr>
        <p:spPr bwMode="auto">
          <a:xfrm>
            <a:off x="4343400" y="877888"/>
            <a:ext cx="3886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800" b="0">
                <a:solidFill>
                  <a:srgbClr val="000000"/>
                </a:solidFill>
                <a:latin typeface="Calibri" pitchFamily="34" charset="0"/>
              </a:rPr>
              <a:t> Measure workload resource demands</a:t>
            </a:r>
          </a:p>
          <a:p>
            <a:pPr>
              <a:buFont typeface="Arial" charset="0"/>
              <a:buChar char="•"/>
            </a:pPr>
            <a:r>
              <a:rPr lang="en-US" sz="1800" b="0">
                <a:solidFill>
                  <a:srgbClr val="000000"/>
                </a:solidFill>
                <a:latin typeface="Calibri" pitchFamily="34" charset="0"/>
              </a:rPr>
              <a:t> Determine workload behavior pattern</a:t>
            </a:r>
          </a:p>
        </p:txBody>
      </p:sp>
      <p:sp>
        <p:nvSpPr>
          <p:cNvPr id="2974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124200" y="6248400"/>
            <a:ext cx="28956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ctr"/>
            <a:fld id="{886F57C3-FAD3-4DBD-A378-12C27259290F}" type="slidenum">
              <a:rPr lang="en-US" sz="1200" b="1" smtClean="0">
                <a:solidFill>
                  <a:srgbClr val="898989"/>
                </a:solidFill>
                <a:latin typeface="Arial" charset="0"/>
                <a:cs typeface="Arial" charset="0"/>
              </a:rPr>
              <a:pPr algn="ctr"/>
              <a:t>7</a:t>
            </a:fld>
            <a:endParaRPr lang="en-US" sz="1200" b="1" smtClean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9" grpId="0" animBg="1"/>
      <p:bldP spid="50" grpId="0" animBg="1"/>
      <p:bldP spid="51" grpId="0" animBg="1"/>
      <p:bldP spid="54" grpId="0" animBg="1"/>
      <p:bldP spid="58" grpId="0"/>
      <p:bldP spid="81" grpId="0" animBg="1"/>
      <p:bldP spid="86" grpId="0" animBg="1"/>
      <p:bldP spid="87" grpId="0" animBg="1"/>
      <p:bldP spid="88" grpId="0" animBg="1"/>
      <p:bldP spid="93" grpId="0" animBg="1"/>
      <p:bldP spid="9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" y="255588"/>
            <a:ext cx="77724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VMware </a:t>
            </a:r>
            <a:r>
              <a:rPr lang="en-US" dirty="0" smtClean="0"/>
              <a:t>Load Balancing</a:t>
            </a:r>
            <a:br>
              <a:rPr lang="en-US" dirty="0" smtClean="0"/>
            </a:br>
            <a:r>
              <a:rPr lang="en-US" sz="2700" dirty="0" smtClean="0">
                <a:solidFill>
                  <a:srgbClr val="0000FF"/>
                </a:solidFill>
              </a:rPr>
              <a:t>Move VMs/Guests between Clusters</a:t>
            </a:r>
            <a:endParaRPr lang="en-US" sz="2700" dirty="0">
              <a:solidFill>
                <a:srgbClr val="0000FF"/>
              </a:solidFill>
            </a:endParaRP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0488" y="1539875"/>
            <a:ext cx="6238875" cy="4678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 l="50000" t="13513"/>
          <a:stretch>
            <a:fillRect/>
          </a:stretch>
        </p:blipFill>
        <p:spPr bwMode="auto">
          <a:xfrm>
            <a:off x="4479925" y="2171700"/>
            <a:ext cx="3119438" cy="404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rc 3"/>
          <p:cNvSpPr/>
          <p:nvPr/>
        </p:nvSpPr>
        <p:spPr>
          <a:xfrm flipH="1">
            <a:off x="2978150" y="2828925"/>
            <a:ext cx="400050" cy="806450"/>
          </a:xfrm>
          <a:prstGeom prst="arc">
            <a:avLst>
              <a:gd name="adj1" fmla="val 16200000"/>
              <a:gd name="adj2" fmla="val 5263653"/>
            </a:avLst>
          </a:prstGeom>
          <a:ln w="127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49450" y="3314700"/>
            <a:ext cx="1228725" cy="1936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50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39000" y="6375400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A9B93D8-580A-4F40-8603-5C45C345261D}" type="slidenum">
              <a:rPr lang="en-US" sz="1200" b="1" smtClean="0">
                <a:solidFill>
                  <a:srgbClr val="898989"/>
                </a:solidFill>
                <a:latin typeface="Arial" charset="0"/>
                <a:cs typeface="Arial" charset="0"/>
              </a:rPr>
              <a:pPr/>
              <a:t>70</a:t>
            </a:fld>
            <a:endParaRPr lang="en-US" sz="1200" b="1" smtClean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Pricing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PAWZ Server – </a:t>
            </a:r>
            <a:r>
              <a:rPr lang="en-US" sz="2000" dirty="0" smtClean="0"/>
              <a:t>License US$25,000; Support US$5,500</a:t>
            </a:r>
          </a:p>
          <a:p>
            <a:r>
              <a:rPr lang="en-US" dirty="0" smtClean="0"/>
              <a:t>PAWZ Clients </a:t>
            </a:r>
          </a:p>
          <a:p>
            <a:pPr lvl="1"/>
            <a:r>
              <a:rPr lang="en-US" sz="2000" dirty="0"/>
              <a:t>Windows: License US$450; Support US$175</a:t>
            </a:r>
          </a:p>
          <a:p>
            <a:pPr lvl="1"/>
            <a:r>
              <a:rPr lang="en-US" sz="2000" dirty="0"/>
              <a:t>Linux: 	License US$725; Support US$265</a:t>
            </a:r>
          </a:p>
          <a:p>
            <a:pPr lvl="1"/>
            <a:r>
              <a:rPr lang="en-US" sz="2000" dirty="0" smtClean="0"/>
              <a:t>Unix: 	License US$900; Support US$330 </a:t>
            </a:r>
          </a:p>
          <a:p>
            <a:pPr lvl="1"/>
            <a:endParaRPr lang="en-US" sz="2000" dirty="0"/>
          </a:p>
          <a:p>
            <a:pPr marL="457200" lvl="1" indent="0">
              <a:buNone/>
            </a:pPr>
            <a:r>
              <a:rPr lang="en-US" sz="2000" dirty="0" smtClean="0"/>
              <a:t>Note: Volume discount and other packages are available.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2000" dirty="0" smtClean="0"/>
              <a:t>Typical License and one year support for an enterprise with 50 Windows server will be US$61,750 List.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895A7-1FED-46BB-B572-2CF3B3DD74BF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134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16DD24-13AA-447C-9BF4-367F0F45A614}" type="slidenum">
              <a:rPr lang="en-US"/>
              <a:pPr>
                <a:defRPr/>
              </a:pPr>
              <a:t>72</a:t>
            </a:fld>
            <a:endParaRPr lang="en-US"/>
          </a:p>
        </p:txBody>
      </p:sp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Summary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000" smtClean="0"/>
              <a:t>PerfCap offers an integrated Performance Management and Capacity Planning Software that is:</a:t>
            </a:r>
          </a:p>
          <a:p>
            <a:pPr lvl="1" eaLnBrk="1" hangingPunct="1"/>
            <a:r>
              <a:rPr lang="en-US" sz="2000" smtClean="0"/>
              <a:t>Out-of-the-box (no scripting required)</a:t>
            </a:r>
          </a:p>
          <a:p>
            <a:pPr lvl="1" eaLnBrk="1" hangingPunct="1"/>
            <a:r>
              <a:rPr lang="en-US" sz="2000" smtClean="0"/>
              <a:t>Fully automated</a:t>
            </a:r>
          </a:p>
          <a:p>
            <a:pPr lvl="1" eaLnBrk="1" hangingPunct="1"/>
            <a:r>
              <a:rPr lang="en-US" sz="2000" smtClean="0"/>
              <a:t>Multi-Platform</a:t>
            </a:r>
          </a:p>
          <a:p>
            <a:pPr lvl="1" eaLnBrk="1" hangingPunct="1"/>
            <a:r>
              <a:rPr lang="en-US" sz="2000" smtClean="0"/>
              <a:t>Web based</a:t>
            </a:r>
          </a:p>
          <a:p>
            <a:pPr lvl="1" eaLnBrk="1" hangingPunct="1"/>
            <a:r>
              <a:rPr lang="en-US" sz="2000" smtClean="0"/>
              <a:t>Highly scalable</a:t>
            </a:r>
          </a:p>
          <a:p>
            <a:pPr eaLnBrk="1" hangingPunct="1"/>
            <a:r>
              <a:rPr lang="en-US" sz="2400" smtClean="0"/>
              <a:t>Pricing </a:t>
            </a:r>
          </a:p>
          <a:p>
            <a:pPr lvl="1" eaLnBrk="1" hangingPunct="1"/>
            <a:r>
              <a:rPr lang="en-US" sz="2000" smtClean="0"/>
              <a:t>Independent of number and class of CPUs in a server</a:t>
            </a:r>
          </a:p>
          <a:p>
            <a:pPr lvl="1" eaLnBrk="1" hangingPunct="1"/>
            <a:r>
              <a:rPr lang="en-US" sz="2000" smtClean="0"/>
              <a:t>Independent of number of users/seats.</a:t>
            </a:r>
          </a:p>
          <a:p>
            <a:pPr eaLnBrk="1" hangingPunct="1"/>
            <a:endParaRPr lang="en-US" sz="2400" smtClean="0"/>
          </a:p>
          <a:p>
            <a:pPr lvl="1" eaLnBrk="1" hangingPunct="1"/>
            <a:endParaRPr lang="en-US" sz="200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CFEEE-D373-4AB0-8441-8AB00539BF79}" type="slidenum">
              <a:rPr lang="en-US"/>
              <a:pPr>
                <a:defRPr/>
              </a:pPr>
              <a:t>73</a:t>
            </a:fld>
            <a:endParaRPr lang="en-US"/>
          </a:p>
        </p:txBody>
      </p:sp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698500"/>
            <a:ext cx="7772400" cy="811212"/>
          </a:xfrm>
        </p:spPr>
        <p:txBody>
          <a:bodyPr/>
          <a:lstStyle/>
          <a:p>
            <a:pPr eaLnBrk="1" hangingPunct="1"/>
            <a:r>
              <a:rPr lang="en-US" dirty="0" smtClean="0"/>
              <a:t>More Information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981200"/>
            <a:ext cx="6318250" cy="4114800"/>
          </a:xfrm>
        </p:spPr>
        <p:txBody>
          <a:bodyPr/>
          <a:lstStyle/>
          <a:p>
            <a:pPr eaLnBrk="1" hangingPunct="1"/>
            <a:r>
              <a:rPr lang="en-US" sz="3600" smtClean="0"/>
              <a:t>Sales</a:t>
            </a:r>
          </a:p>
          <a:p>
            <a:pPr lvl="1" eaLnBrk="1" hangingPunct="1"/>
            <a:r>
              <a:rPr lang="en-US" sz="3200" smtClean="0"/>
              <a:t>Info@PerfCap.com</a:t>
            </a:r>
          </a:p>
          <a:p>
            <a:pPr eaLnBrk="1" hangingPunct="1"/>
            <a:r>
              <a:rPr lang="en-US" sz="3600" smtClean="0"/>
              <a:t>Web site</a:t>
            </a:r>
          </a:p>
          <a:p>
            <a:pPr lvl="1" eaLnBrk="1" hangingPunct="1"/>
            <a:r>
              <a:rPr lang="en-US" sz="3200" smtClean="0"/>
              <a:t>www.PerfCap.com</a:t>
            </a:r>
          </a:p>
          <a:p>
            <a:pPr eaLnBrk="1" hangingPunct="1"/>
            <a:r>
              <a:rPr lang="en-US" sz="3600" smtClean="0"/>
              <a:t>Hot Line</a:t>
            </a:r>
          </a:p>
          <a:p>
            <a:pPr lvl="1" eaLnBrk="1" hangingPunct="1"/>
            <a:r>
              <a:rPr lang="en-US" sz="3200" smtClean="0"/>
              <a:t>603-594-0222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BB506-4F08-4CEB-BD53-38906EF8ECB8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806575" y="257175"/>
            <a:ext cx="5930900" cy="1143000"/>
          </a:xfrm>
        </p:spPr>
        <p:txBody>
          <a:bodyPr/>
          <a:lstStyle/>
          <a:p>
            <a:pPr eaLnBrk="1" hangingPunct="1"/>
            <a:r>
              <a:rPr lang="en-US" smtClean="0"/>
              <a:t>PAWZ Components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47714"/>
            <a:ext cx="7962900" cy="4114800"/>
          </a:xfrm>
        </p:spPr>
        <p:txBody>
          <a:bodyPr/>
          <a:lstStyle/>
          <a:p>
            <a:pPr eaLnBrk="1" hangingPunct="1"/>
            <a:r>
              <a:rPr lang="en-US" sz="2000" b="1" u="sng" dirty="0" smtClean="0">
                <a:solidFill>
                  <a:schemeClr val="accent2"/>
                </a:solidFill>
              </a:rPr>
              <a:t>PAWZ Agent/Monitor:</a:t>
            </a:r>
            <a:r>
              <a:rPr lang="en-US" sz="2000" b="1" dirty="0" smtClean="0"/>
              <a:t> </a:t>
            </a:r>
            <a:r>
              <a:rPr lang="en-US" sz="2000" dirty="0" smtClean="0"/>
              <a:t>Resides on each node to be monitored</a:t>
            </a:r>
          </a:p>
          <a:p>
            <a:pPr lvl="1" eaLnBrk="1" hangingPunct="1"/>
            <a:r>
              <a:rPr lang="en-US" sz="1800" dirty="0" smtClean="0"/>
              <a:t>Collect Performance data 24x7</a:t>
            </a:r>
          </a:p>
          <a:p>
            <a:pPr lvl="1" eaLnBrk="1" hangingPunct="1"/>
            <a:r>
              <a:rPr lang="en-US" sz="1800" dirty="0" smtClean="0"/>
              <a:t>Send collected data to PAWZ Server in real time and/or once a day</a:t>
            </a:r>
          </a:p>
          <a:p>
            <a:pPr eaLnBrk="1" hangingPunct="1"/>
            <a:r>
              <a:rPr lang="en-US" sz="2000" b="1" u="sng" dirty="0" smtClean="0">
                <a:solidFill>
                  <a:schemeClr val="accent2"/>
                </a:solidFill>
              </a:rPr>
              <a:t>PAWZ Server:</a:t>
            </a:r>
            <a:r>
              <a:rPr lang="en-US" sz="2000" b="1" dirty="0" smtClean="0"/>
              <a:t> </a:t>
            </a:r>
            <a:r>
              <a:rPr lang="en-US" sz="2000" dirty="0" smtClean="0"/>
              <a:t>Resides on a Windows based server and communicates with hundreds of PAWZ Agents</a:t>
            </a:r>
          </a:p>
          <a:p>
            <a:pPr lvl="1" eaLnBrk="1" hangingPunct="1"/>
            <a:r>
              <a:rPr lang="en-US" sz="1800" dirty="0" smtClean="0"/>
              <a:t>Receives data from PAWZ Agent </a:t>
            </a:r>
          </a:p>
          <a:p>
            <a:pPr lvl="1" eaLnBrk="1" hangingPunct="1"/>
            <a:r>
              <a:rPr lang="en-US" sz="1800" dirty="0" smtClean="0"/>
              <a:t>Processes and produces real time, daily and historical charts and reports</a:t>
            </a:r>
          </a:p>
          <a:p>
            <a:pPr lvl="1" eaLnBrk="1" hangingPunct="1"/>
            <a:r>
              <a:rPr lang="en-US" sz="1800" dirty="0" smtClean="0"/>
              <a:t>Produces trend graphs for simple projections</a:t>
            </a:r>
          </a:p>
          <a:p>
            <a:pPr lvl="1" eaLnBrk="1" hangingPunct="1"/>
            <a:r>
              <a:rPr lang="en-US" sz="1800" dirty="0"/>
              <a:t>R</a:t>
            </a:r>
            <a:r>
              <a:rPr lang="en-US" sz="1800" dirty="0" smtClean="0"/>
              <a:t>uns a queuing network modeler for capacity planning</a:t>
            </a:r>
          </a:p>
          <a:p>
            <a:pPr eaLnBrk="1" hangingPunct="1"/>
            <a:r>
              <a:rPr lang="en-US" sz="2000" b="1" u="sng" dirty="0" smtClean="0">
                <a:solidFill>
                  <a:schemeClr val="accent2"/>
                </a:solidFill>
              </a:rPr>
              <a:t>PAWZ Browser:</a:t>
            </a:r>
            <a:r>
              <a:rPr lang="en-US" sz="2000" b="1" dirty="0" smtClean="0">
                <a:solidFill>
                  <a:schemeClr val="accent2"/>
                </a:solidFill>
              </a:rPr>
              <a:t> </a:t>
            </a:r>
            <a:r>
              <a:rPr lang="en-US" sz="1800" dirty="0" smtClean="0"/>
              <a:t>Resides on any corporate desktop</a:t>
            </a:r>
          </a:p>
          <a:p>
            <a:pPr lvl="1" eaLnBrk="1" hangingPunct="1"/>
            <a:r>
              <a:rPr lang="en-US" sz="1800" dirty="0" smtClean="0"/>
              <a:t>Shows all reports and charts within Internet Browser</a:t>
            </a:r>
          </a:p>
          <a:p>
            <a:pPr lvl="1" eaLnBrk="1" hangingPunct="1"/>
            <a:r>
              <a:rPr lang="en-US" sz="1800" dirty="0" smtClean="0"/>
              <a:t>Manage most of PAWZ functions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A72138-EC6D-4A42-BF04-B9CF15A4D5BD}" type="slidenum">
              <a:rPr lang="en-US"/>
              <a:pPr>
                <a:defRPr/>
              </a:pPr>
              <a:t>9</a:t>
            </a:fld>
            <a:endParaRPr lang="en-US"/>
          </a:p>
        </p:txBody>
      </p:sp>
      <p:pic>
        <p:nvPicPr>
          <p:cNvPr id="32770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7063" y="1028700"/>
            <a:ext cx="6397625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03213"/>
            <a:ext cx="7772400" cy="509587"/>
          </a:xfrm>
        </p:spPr>
        <p:txBody>
          <a:bodyPr/>
          <a:lstStyle/>
          <a:p>
            <a:pPr eaLnBrk="1" hangingPunct="1"/>
            <a:r>
              <a:rPr lang="en-US" smtClean="0"/>
              <a:t>PAWZ Home Page</a:t>
            </a:r>
          </a:p>
        </p:txBody>
      </p:sp>
      <p:grpSp>
        <p:nvGrpSpPr>
          <p:cNvPr id="32772" name="Group 10"/>
          <p:cNvGrpSpPr>
            <a:grpSpLocks/>
          </p:cNvGrpSpPr>
          <p:nvPr/>
        </p:nvGrpSpPr>
        <p:grpSpPr bwMode="auto">
          <a:xfrm>
            <a:off x="1752600" y="4686300"/>
            <a:ext cx="2606675" cy="2078038"/>
            <a:chOff x="4118" y="1104"/>
            <a:chExt cx="1642" cy="1309"/>
          </a:xfrm>
        </p:grpSpPr>
        <p:sp>
          <p:nvSpPr>
            <p:cNvPr id="32773" name="Oval 7"/>
            <p:cNvSpPr>
              <a:spLocks noChangeArrowheads="1"/>
            </p:cNvSpPr>
            <p:nvPr/>
          </p:nvSpPr>
          <p:spPr bwMode="auto">
            <a:xfrm>
              <a:off x="4118" y="1104"/>
              <a:ext cx="1642" cy="1309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2774" name="Text Box 8"/>
            <p:cNvSpPr txBox="1">
              <a:spLocks noChangeArrowheads="1"/>
            </p:cNvSpPr>
            <p:nvPr/>
          </p:nvSpPr>
          <p:spPr bwMode="auto">
            <a:xfrm>
              <a:off x="4319" y="1296"/>
              <a:ext cx="1393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400">
                <a:solidFill>
                  <a:srgbClr val="FF0066"/>
                </a:solidFill>
                <a:latin typeface="Times New Roman" pitchFamily="18" charset="0"/>
              </a:endParaRPr>
            </a:p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rgbClr val="FF0066"/>
                  </a:solidFill>
                  <a:latin typeface="Times New Roman" pitchFamily="18" charset="0"/>
                </a:rPr>
                <a:t>Different Users can be assigned different privileges, groups of systems they can see etc.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47468</TotalTime>
  <Words>1327</Words>
  <Application>Microsoft Office PowerPoint</Application>
  <PresentationFormat>On-screen Show (4:3)</PresentationFormat>
  <Paragraphs>472</Paragraphs>
  <Slides>73</Slides>
  <Notes>65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75" baseType="lpstr">
      <vt:lpstr>Default Design</vt:lpstr>
      <vt:lpstr>1_Default Design</vt:lpstr>
      <vt:lpstr>Performance Management  and  Capacity Planning using  PAWZ </vt:lpstr>
      <vt:lpstr>PerfCap Corporation A Software Product Company</vt:lpstr>
      <vt:lpstr>Some of PerfCap Customers</vt:lpstr>
      <vt:lpstr>PerfCap Software Offering</vt:lpstr>
      <vt:lpstr>PerfCap Software Offering Performance Management</vt:lpstr>
      <vt:lpstr>PerfCap Software Offering Capacity Planning</vt:lpstr>
      <vt:lpstr>Measure Real Workload</vt:lpstr>
      <vt:lpstr>PAWZ Components</vt:lpstr>
      <vt:lpstr>PAWZ Home Page</vt:lpstr>
      <vt:lpstr>PAWZ Dashboard</vt:lpstr>
      <vt:lpstr>PAWZ Dashboard</vt:lpstr>
      <vt:lpstr>PAWZ Dashboard</vt:lpstr>
      <vt:lpstr>Client's Configuration</vt:lpstr>
      <vt:lpstr>Cloud Daily Health Dashboard</vt:lpstr>
      <vt:lpstr>Capacity Statistics</vt:lpstr>
      <vt:lpstr>Critical Guests in a Data Center</vt:lpstr>
      <vt:lpstr>VMware Host data</vt:lpstr>
      <vt:lpstr>VMware: Per Guest Data</vt:lpstr>
      <vt:lpstr>Guest per Disk</vt:lpstr>
      <vt:lpstr>Navigating Through Reports CPU by Process</vt:lpstr>
      <vt:lpstr>Navigating Through Reports Select Other Performance Metrics</vt:lpstr>
      <vt:lpstr>Navigating Through Reports Select Other Performance Sub-Metrics</vt:lpstr>
      <vt:lpstr>Navigating Through Reports Select Any Historical Date</vt:lpstr>
      <vt:lpstr>Navigating Through Reports Select Any Server Within A Group</vt:lpstr>
      <vt:lpstr>Navigating Through Reports Daily Profile: Compare A Day With Historic Min, Max, Av.</vt:lpstr>
      <vt:lpstr>PowerPoint Presentation</vt:lpstr>
      <vt:lpstr>AWS EC2 Instances Performance Issues</vt:lpstr>
      <vt:lpstr>CPU Availability</vt:lpstr>
      <vt:lpstr>Memory Exhaustion</vt:lpstr>
      <vt:lpstr>Storage Subsystem Performance</vt:lpstr>
      <vt:lpstr>Notifications</vt:lpstr>
      <vt:lpstr>Real Time Event Report</vt:lpstr>
      <vt:lpstr>Daily e-mail Reports Summary</vt:lpstr>
      <vt:lpstr>Exception Report</vt:lpstr>
      <vt:lpstr>Risk Analysis</vt:lpstr>
      <vt:lpstr>Risk Analysis Methodology Using Trending</vt:lpstr>
      <vt:lpstr>Risk Analysis</vt:lpstr>
      <vt:lpstr>Risk Analysis Report</vt:lpstr>
      <vt:lpstr>PowerPoint Presentation</vt:lpstr>
      <vt:lpstr>Capacity Planning via Trending</vt:lpstr>
      <vt:lpstr>PAWZ Planner</vt:lpstr>
      <vt:lpstr>Capacity Planning via Modeling</vt:lpstr>
      <vt:lpstr>PAWZ Planner</vt:lpstr>
      <vt:lpstr>Device Utilization Bottleneck Analysis</vt:lpstr>
      <vt:lpstr>PowerPoint Presentation</vt:lpstr>
      <vt:lpstr>Headroom Risk Analysis</vt:lpstr>
      <vt:lpstr>Risk Analysis</vt:lpstr>
      <vt:lpstr>“What if”</vt:lpstr>
      <vt:lpstr>“What if” CPU Upgrade</vt:lpstr>
      <vt:lpstr>“What if” CPU  &amp; Disk Upgrade</vt:lpstr>
      <vt:lpstr>Capacity Planning Issues</vt:lpstr>
      <vt:lpstr>Server Consolidation</vt:lpstr>
      <vt:lpstr>Sample Servers to be Consolidated</vt:lpstr>
      <vt:lpstr>Sample Servers to be Consolidated Trend Data</vt:lpstr>
      <vt:lpstr>Current and Consolidated  Servers Configuration </vt:lpstr>
      <vt:lpstr>vCoreAp1 &amp; vCoreDb1  Consolidation</vt:lpstr>
      <vt:lpstr>Server Consolidation</vt:lpstr>
      <vt:lpstr>Server Consolidation Add more LUNs</vt:lpstr>
      <vt:lpstr>Server Consolidation Add more Servers</vt:lpstr>
      <vt:lpstr>Server Consolidation Add more LUNs</vt:lpstr>
      <vt:lpstr>Consolidated Virtual Machine</vt:lpstr>
      <vt:lpstr>Balancing Guests between Clusters</vt:lpstr>
      <vt:lpstr>VMware Load Balancing</vt:lpstr>
      <vt:lpstr>VMware Load Balancing Add more LUNs</vt:lpstr>
      <vt:lpstr>VMware Load Balancing Balance Host Load</vt:lpstr>
      <vt:lpstr>VMware Load Balancing Balance Host Load</vt:lpstr>
      <vt:lpstr>VMware Load Balancing Move VMs/Guests</vt:lpstr>
      <vt:lpstr>VMware Load Balancing Move VMs/Guests</vt:lpstr>
      <vt:lpstr>VMware Load Balancing Move VMs/Guests between Clusters</vt:lpstr>
      <vt:lpstr>VMware Load Balancing Move VMs/Guests between Clusters</vt:lpstr>
      <vt:lpstr>Basic Pricing </vt:lpstr>
      <vt:lpstr>Summary</vt:lpstr>
      <vt:lpstr>More Information</vt:lpstr>
    </vt:vector>
  </TitlesOfParts>
  <Company>PerfCap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PerfCap Corporate overview</dc:title>
  <dc:creator>Testing</dc:creator>
  <cp:lastModifiedBy>perfcap</cp:lastModifiedBy>
  <cp:revision>222</cp:revision>
  <cp:lastPrinted>2014-08-22T15:15:31Z</cp:lastPrinted>
  <dcterms:created xsi:type="dcterms:W3CDTF">2001-11-07T13:45:51Z</dcterms:created>
  <dcterms:modified xsi:type="dcterms:W3CDTF">2015-01-08T16:06:34Z</dcterms:modified>
</cp:coreProperties>
</file>